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6" r:id="rId1"/>
  </p:sldMasterIdLst>
  <p:notesMasterIdLst>
    <p:notesMasterId r:id="rId46"/>
  </p:notesMasterIdLst>
  <p:handoutMasterIdLst>
    <p:handoutMasterId r:id="rId47"/>
  </p:handoutMasterIdLst>
  <p:sldIdLst>
    <p:sldId id="638" r:id="rId2"/>
    <p:sldId id="639" r:id="rId3"/>
    <p:sldId id="640" r:id="rId4"/>
    <p:sldId id="547" r:id="rId5"/>
    <p:sldId id="578" r:id="rId6"/>
    <p:sldId id="582" r:id="rId7"/>
    <p:sldId id="583" r:id="rId8"/>
    <p:sldId id="611" r:id="rId9"/>
    <p:sldId id="612" r:id="rId10"/>
    <p:sldId id="531" r:id="rId11"/>
    <p:sldId id="560" r:id="rId12"/>
    <p:sldId id="570" r:id="rId13"/>
    <p:sldId id="623" r:id="rId14"/>
    <p:sldId id="631" r:id="rId15"/>
    <p:sldId id="632" r:id="rId16"/>
    <p:sldId id="634" r:id="rId17"/>
    <p:sldId id="635" r:id="rId18"/>
    <p:sldId id="584" r:id="rId19"/>
    <p:sldId id="504" r:id="rId20"/>
    <p:sldId id="564" r:id="rId21"/>
    <p:sldId id="613" r:id="rId22"/>
    <p:sldId id="567" r:id="rId23"/>
    <p:sldId id="589" r:id="rId24"/>
    <p:sldId id="588" r:id="rId25"/>
    <p:sldId id="568" r:id="rId26"/>
    <p:sldId id="615" r:id="rId27"/>
    <p:sldId id="616" r:id="rId28"/>
    <p:sldId id="617" r:id="rId29"/>
    <p:sldId id="619" r:id="rId30"/>
    <p:sldId id="621" r:id="rId31"/>
    <p:sldId id="590" r:id="rId32"/>
    <p:sldId id="585" r:id="rId33"/>
    <p:sldId id="573" r:id="rId34"/>
    <p:sldId id="643" r:id="rId35"/>
    <p:sldId id="562" r:id="rId36"/>
    <p:sldId id="591" r:id="rId37"/>
    <p:sldId id="592" r:id="rId38"/>
    <p:sldId id="593" r:id="rId39"/>
    <p:sldId id="595" r:id="rId40"/>
    <p:sldId id="596" r:id="rId41"/>
    <p:sldId id="637" r:id="rId42"/>
    <p:sldId id="641" r:id="rId43"/>
    <p:sldId id="642" r:id="rId44"/>
    <p:sldId id="605" r:id="rId4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0AE4"/>
    <a:srgbClr val="FFFFCC"/>
    <a:srgbClr val="009900"/>
    <a:srgbClr val="CCFFFF"/>
    <a:srgbClr val="FF3300"/>
    <a:srgbClr val="FF0075"/>
    <a:srgbClr val="FFFF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2832" autoAdjust="0"/>
  </p:normalViewPr>
  <p:slideViewPr>
    <p:cSldViewPr>
      <p:cViewPr varScale="1">
        <p:scale>
          <a:sx n="108" d="100"/>
          <a:sy n="108" d="100"/>
        </p:scale>
        <p:origin x="18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#1" loCatId="hierarchy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/>
            <a:t>Обязательные экзамены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Математика 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216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2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1663" custLinFactNeighborY="-8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</dgm:ptLst>
  <dgm:cxnLst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73B0B7CA-5066-41F1-83FD-C6249A3235FB}" type="presOf" srcId="{8946BCD7-8BD6-4AAA-B77F-CE5915B70F2D}" destId="{2B754F8A-B7CF-48AC-A4E9-416F36613CE4}" srcOrd="0" destOrd="0" presId="urn:microsoft.com/office/officeart/2005/8/layout/hierarchy2#1"/>
    <dgm:cxn modelId="{A26D03BD-5088-4897-9178-86E69395C3A3}" type="presOf" srcId="{082AFB0E-F1F1-4D1D-B565-8787D940D3B7}" destId="{A066A45F-1F67-4C97-AD8A-22F2F5448E7A}" srcOrd="1" destOrd="0" presId="urn:microsoft.com/office/officeart/2005/8/layout/hierarchy2#1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E948FD4E-A33F-4588-B16A-3767F56B091B}" type="presOf" srcId="{61F57C67-73AE-4FC9-A243-3D5F121303D5}" destId="{8891F35F-2BA5-4BF2-9640-E99C8C970AC3}" srcOrd="0" destOrd="0" presId="urn:microsoft.com/office/officeart/2005/8/layout/hierarchy2#1"/>
    <dgm:cxn modelId="{E706BAC4-43F6-4DD9-B33D-CB0008F78053}" type="presOf" srcId="{90005E63-0D64-46AE-848E-97AB9E1667C2}" destId="{25E5AEEE-7E8A-4E05-8824-85D065329EAA}" srcOrd="0" destOrd="0" presId="urn:microsoft.com/office/officeart/2005/8/layout/hierarchy2#1"/>
    <dgm:cxn modelId="{090B463E-E81D-4733-A513-BF445009912C}" type="presOf" srcId="{082AFB0E-F1F1-4D1D-B565-8787D940D3B7}" destId="{0884195C-7C18-403E-8280-7A292D319737}" srcOrd="0" destOrd="0" presId="urn:microsoft.com/office/officeart/2005/8/layout/hierarchy2#1"/>
    <dgm:cxn modelId="{7A2D8AEC-F2F6-4754-B63E-3720011B2605}" type="presOf" srcId="{E1F25CB5-9355-4844-AF14-38B6246F05E1}" destId="{908029E4-880D-4F10-BCE2-219930A644EF}" srcOrd="0" destOrd="0" presId="urn:microsoft.com/office/officeart/2005/8/layout/hierarchy2#1"/>
    <dgm:cxn modelId="{EB5110C9-E47D-4C44-A5DC-75FED1D4EA0C}" type="presOf" srcId="{8F55C34A-DBAF-446D-BE85-9DCB4D8B87AE}" destId="{8A13A7E1-6370-427C-9EAF-52DA402B7184}" srcOrd="0" destOrd="0" presId="urn:microsoft.com/office/officeart/2005/8/layout/hierarchy2#1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C1589112-2128-482F-8814-742B53B1F6DC}" type="presOf" srcId="{61F57C67-73AE-4FC9-A243-3D5F121303D5}" destId="{5D5F9D07-69EE-47BB-8988-6B3EA4A05963}" srcOrd="1" destOrd="0" presId="urn:microsoft.com/office/officeart/2005/8/layout/hierarchy2#1"/>
    <dgm:cxn modelId="{36D4EEA5-ADC1-452C-9909-22F17BB51FAB}" type="presParOf" srcId="{25E5AEEE-7E8A-4E05-8824-85D065329EAA}" destId="{FEC4F867-2BF1-4396-8EB3-EF6CF12BF4B8}" srcOrd="0" destOrd="0" presId="urn:microsoft.com/office/officeart/2005/8/layout/hierarchy2#1"/>
    <dgm:cxn modelId="{3D56AF0F-23E2-4FD6-98B3-AAF58E0E6135}" type="presParOf" srcId="{FEC4F867-2BF1-4396-8EB3-EF6CF12BF4B8}" destId="{908029E4-880D-4F10-BCE2-219930A644EF}" srcOrd="0" destOrd="0" presId="urn:microsoft.com/office/officeart/2005/8/layout/hierarchy2#1"/>
    <dgm:cxn modelId="{54A5B323-DBEE-4EC8-86B1-A2E899D071E4}" type="presParOf" srcId="{FEC4F867-2BF1-4396-8EB3-EF6CF12BF4B8}" destId="{5B6D5CE7-C9DD-4D1E-BB04-422CDEC56B9E}" srcOrd="1" destOrd="0" presId="urn:microsoft.com/office/officeart/2005/8/layout/hierarchy2#1"/>
    <dgm:cxn modelId="{9CE731E9-61E0-4330-B3AF-2D9DF8A3FD71}" type="presParOf" srcId="{5B6D5CE7-C9DD-4D1E-BB04-422CDEC56B9E}" destId="{0884195C-7C18-403E-8280-7A292D319737}" srcOrd="0" destOrd="0" presId="urn:microsoft.com/office/officeart/2005/8/layout/hierarchy2#1"/>
    <dgm:cxn modelId="{DCEA42B2-C9BC-4CE5-B13C-B24E8C57BEDE}" type="presParOf" srcId="{0884195C-7C18-403E-8280-7A292D319737}" destId="{A066A45F-1F67-4C97-AD8A-22F2F5448E7A}" srcOrd="0" destOrd="0" presId="urn:microsoft.com/office/officeart/2005/8/layout/hierarchy2#1"/>
    <dgm:cxn modelId="{76CE531F-DB5D-43A0-A3C5-70CC52932346}" type="presParOf" srcId="{5B6D5CE7-C9DD-4D1E-BB04-422CDEC56B9E}" destId="{7704E23D-E155-44C3-A28A-E878096F097E}" srcOrd="1" destOrd="0" presId="urn:microsoft.com/office/officeart/2005/8/layout/hierarchy2#1"/>
    <dgm:cxn modelId="{F75A0939-4C2A-45AB-B860-2FD1EAF67B0A}" type="presParOf" srcId="{7704E23D-E155-44C3-A28A-E878096F097E}" destId="{8A13A7E1-6370-427C-9EAF-52DA402B7184}" srcOrd="0" destOrd="0" presId="urn:microsoft.com/office/officeart/2005/8/layout/hierarchy2#1"/>
    <dgm:cxn modelId="{AA4CF66F-CABD-4CF8-8D7B-FBD19B34883F}" type="presParOf" srcId="{7704E23D-E155-44C3-A28A-E878096F097E}" destId="{42CF3BB5-3F52-4818-94E3-845C33D734CD}" srcOrd="1" destOrd="0" presId="urn:microsoft.com/office/officeart/2005/8/layout/hierarchy2#1"/>
    <dgm:cxn modelId="{5EA0EC71-1D2E-4B9C-8F33-199169655867}" type="presParOf" srcId="{5B6D5CE7-C9DD-4D1E-BB04-422CDEC56B9E}" destId="{8891F35F-2BA5-4BF2-9640-E99C8C970AC3}" srcOrd="2" destOrd="0" presId="urn:microsoft.com/office/officeart/2005/8/layout/hierarchy2#1"/>
    <dgm:cxn modelId="{0A3BDEA9-9652-402C-912F-C58EE35FBAE1}" type="presParOf" srcId="{8891F35F-2BA5-4BF2-9640-E99C8C970AC3}" destId="{5D5F9D07-69EE-47BB-8988-6B3EA4A05963}" srcOrd="0" destOrd="0" presId="urn:microsoft.com/office/officeart/2005/8/layout/hierarchy2#1"/>
    <dgm:cxn modelId="{48E59C42-3FE3-49E2-AE91-CB2A684DDD7B}" type="presParOf" srcId="{5B6D5CE7-C9DD-4D1E-BB04-422CDEC56B9E}" destId="{33BBFEAB-A97D-4452-86C5-14817C83FEE4}" srcOrd="3" destOrd="0" presId="urn:microsoft.com/office/officeart/2005/8/layout/hierarchy2#1"/>
    <dgm:cxn modelId="{AEDC1766-514C-4ED1-ADAD-BA68266E800F}" type="presParOf" srcId="{33BBFEAB-A97D-4452-86C5-14817C83FEE4}" destId="{2B754F8A-B7CF-48AC-A4E9-416F36613CE4}" srcOrd="0" destOrd="0" presId="urn:microsoft.com/office/officeart/2005/8/layout/hierarchy2#1"/>
    <dgm:cxn modelId="{B0B3F9F7-926B-41F1-A05A-E220EA730529}" type="presParOf" srcId="{33BBFEAB-A97D-4452-86C5-14817C83FEE4}" destId="{2B17F489-E8AE-4876-B792-39D5E8886B7E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3630" y="1599429"/>
          <a:ext cx="4699874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Обязательные экзамены</a:t>
          </a:r>
          <a:endParaRPr lang="ru-RU" sz="3200" b="1" kern="1200" dirty="0"/>
        </a:p>
      </dsp:txBody>
      <dsp:txXfrm>
        <a:off x="35432" y="1631231"/>
        <a:ext cx="4636270" cy="1022208"/>
      </dsp:txXfrm>
    </dsp:sp>
    <dsp:sp modelId="{0884195C-7C18-403E-8280-7A292D319737}">
      <dsp:nvSpPr>
        <dsp:cNvPr id="0" name=""/>
        <dsp:cNvSpPr/>
      </dsp:nvSpPr>
      <dsp:spPr>
        <a:xfrm rot="19457599">
          <a:off x="4602957" y="1807356"/>
          <a:ext cx="1069745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069745" y="2280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1087" y="1803420"/>
        <a:ext cx="53487" cy="53487"/>
      </dsp:txXfrm>
    </dsp:sp>
    <dsp:sp modelId="{8A13A7E1-6370-427C-9EAF-52DA402B7184}">
      <dsp:nvSpPr>
        <dsp:cNvPr id="0" name=""/>
        <dsp:cNvSpPr/>
      </dsp:nvSpPr>
      <dsp:spPr>
        <a:xfrm>
          <a:off x="5572155" y="975086"/>
          <a:ext cx="2873429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sz="3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3957" y="1006888"/>
        <a:ext cx="2809825" cy="1022208"/>
      </dsp:txXfrm>
    </dsp:sp>
    <dsp:sp modelId="{8891F35F-2BA5-4BF2-9640-E99C8C970AC3}">
      <dsp:nvSpPr>
        <dsp:cNvPr id="0" name=""/>
        <dsp:cNvSpPr/>
      </dsp:nvSpPr>
      <dsp:spPr>
        <a:xfrm rot="1892768">
          <a:off x="4627875" y="2387278"/>
          <a:ext cx="1023540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023540" y="2280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4057" y="2384497"/>
        <a:ext cx="51177" cy="51177"/>
      </dsp:txXfrm>
    </dsp:sp>
    <dsp:sp modelId="{2B754F8A-B7CF-48AC-A4E9-416F36613CE4}">
      <dsp:nvSpPr>
        <dsp:cNvPr id="0" name=""/>
        <dsp:cNvSpPr/>
      </dsp:nvSpPr>
      <dsp:spPr>
        <a:xfrm>
          <a:off x="5575786" y="2134930"/>
          <a:ext cx="2873429" cy="108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Математика </a:t>
          </a:r>
          <a:endParaRPr lang="ru-RU" sz="3100" b="1" kern="1200" dirty="0"/>
        </a:p>
      </dsp:txBody>
      <dsp:txXfrm>
        <a:off x="5607588" y="2166732"/>
        <a:ext cx="2809825" cy="102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DAECB"/>
                </a:solidFill>
              </a:defRPr>
            </a:lvl1pPr>
          </a:lstStyle>
          <a:p>
            <a:fld id="{A8F458F3-915A-4620-B95F-441F99F62087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870827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zh-CN" noProof="0" smtClean="0"/>
              <a:t>Образец текста</a:t>
            </a:r>
          </a:p>
          <a:p>
            <a:pPr lvl="1"/>
            <a:r>
              <a:rPr lang="ru-RU" altLang="zh-CN" noProof="0" smtClean="0"/>
              <a:t>Второй уровень</a:t>
            </a:r>
          </a:p>
          <a:p>
            <a:pPr lvl="2"/>
            <a:r>
              <a:rPr lang="ru-RU" altLang="zh-CN" noProof="0" smtClean="0"/>
              <a:t>Третий уровень</a:t>
            </a:r>
          </a:p>
          <a:p>
            <a:pPr lvl="3"/>
            <a:r>
              <a:rPr lang="ru-RU" altLang="zh-CN" noProof="0" smtClean="0"/>
              <a:t>Четвертый уровень</a:t>
            </a:r>
          </a:p>
          <a:p>
            <a:pPr lvl="4"/>
            <a:r>
              <a:rPr lang="ru-RU" altLang="zh-CN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C74F648-C70E-4105-B80D-A4CBE7559171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179568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ACE3E-F554-4D27-A762-AE5547F4BA5E}" type="slidenum">
              <a:rPr lang="ru-RU" altLang="zh-CN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zh-CN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4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C8FD80-450F-416C-AE3C-B3042244DB3D}" type="slidenum">
              <a:rPr lang="ru-RU" altLang="zh-CN">
                <a:latin typeface="Calibri" panose="020F0502020204030204" pitchFamily="34" charset="0"/>
              </a:rPr>
              <a:pPr eaLnBrk="1" hangingPunct="1"/>
              <a:t>6</a:t>
            </a:fld>
            <a:endParaRPr lang="ru-RU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9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24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14312E-ABA7-4B91-8261-BF9D43FD56E6}" type="slidenum">
              <a:rPr lang="ru-RU" altLang="zh-CN">
                <a:latin typeface="Calibri" panose="020F0502020204030204" pitchFamily="34" charset="0"/>
              </a:rPr>
              <a:pPr eaLnBrk="1" hangingPunct="1"/>
              <a:t>7</a:t>
            </a:fld>
            <a:endParaRPr lang="ru-RU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7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349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3B6D08-A3F1-42B7-9795-294E016BC567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56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93ABA8-48A4-4E0A-A393-45050CAAD1CC}" type="slidenum">
              <a:rPr lang="ru-RU" altLang="zh-CN">
                <a:latin typeface="Calibri" panose="020F0502020204030204" pitchFamily="34" charset="0"/>
              </a:rPr>
              <a:pPr eaLnBrk="1" hangingPunct="1"/>
              <a:t>18</a:t>
            </a:fld>
            <a:endParaRPr lang="ru-RU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0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656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0FB5A5-49DC-4CDD-8226-F4CF5DEB5C95}" type="slidenum">
              <a:rPr lang="ru-RU" altLang="ru-RU">
                <a:latin typeface="Calibri" panose="020F0502020204030204" pitchFamily="34" charset="0"/>
              </a:rPr>
              <a:pPr eaLnBrk="1" hangingPunct="1"/>
              <a:t>24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6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44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5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1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6944-1E03-44DF-BE29-A12DD3C730D2}" type="datetime1">
              <a:rPr lang="ru-RU" altLang="zh-CN"/>
              <a:pPr>
                <a:defRPr/>
              </a:pPr>
              <a:t>12.05.2021</a:t>
            </a:fld>
            <a:endParaRPr lang="ru-RU" altLang="zh-CN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BF2B-159E-4FDA-837E-C3ECFB789314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54549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A44D-4F22-4CB7-B2E0-5AA689E13F7A}" type="datetime1">
              <a:rPr lang="ru-RU" altLang="zh-CN"/>
              <a:pPr>
                <a:defRPr/>
              </a:pPr>
              <a:t>12.05.2021</a:t>
            </a:fld>
            <a:endParaRPr lang="ru-RU" altLang="zh-CN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0A9A4-4864-4E57-8AC9-A3751206C114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20368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1300-C34D-4BA1-8436-C02445107846}" type="datetime1">
              <a:rPr lang="ru-RU" altLang="zh-CN"/>
              <a:pPr>
                <a:defRPr/>
              </a:pPr>
              <a:t>12.05.2021</a:t>
            </a:fld>
            <a:endParaRPr lang="ru-RU" altLang="zh-CN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79DF1-159C-437D-8A6F-409E64AE029C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39472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3DB7-955A-4E29-9EEA-298C771123D6}" type="datetime1">
              <a:rPr lang="ru-RU" altLang="zh-CN"/>
              <a:pPr>
                <a:defRPr/>
              </a:pPr>
              <a:t>12.05.2021</a:t>
            </a:fld>
            <a:endParaRPr lang="ru-RU" altLang="zh-CN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08CE8-FE54-4C75-949F-2969D4D74DC7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76314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0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EA1E-D879-481F-9BD1-E2B0B708FA8B}" type="datetime1">
              <a:rPr lang="ru-RU" altLang="zh-CN"/>
              <a:pPr>
                <a:defRPr/>
              </a:pPr>
              <a:t>12.05.2021</a:t>
            </a:fld>
            <a:endParaRPr lang="ru-RU" altLang="zh-CN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DF33D-67D0-42AC-B209-9B758F7413D5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70462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F6B3-5088-45A6-A1AE-B7208E4C7ADE}" type="datetime1">
              <a:rPr lang="ru-RU" altLang="zh-CN"/>
              <a:pPr>
                <a:defRPr/>
              </a:pPr>
              <a:t>12.05.2021</a:t>
            </a:fld>
            <a:endParaRPr lang="ru-RU" altLang="zh-CN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92A5E-1DD7-49EC-A37D-8500EF73BA07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85771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44D2-2FD4-4554-B12C-77D9355DE8E3}" type="datetime1">
              <a:rPr lang="ru-RU" altLang="zh-CN"/>
              <a:pPr>
                <a:defRPr/>
              </a:pPr>
              <a:t>12.05.2021</a:t>
            </a:fld>
            <a:endParaRPr lang="ru-RU" altLang="zh-CN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6C13F-F918-4EB5-BD77-4E53A621333D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85726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28D8-5683-4874-8443-9C29D223DAB5}" type="datetime1">
              <a:rPr lang="ru-RU" altLang="zh-CN"/>
              <a:pPr>
                <a:defRPr/>
              </a:pPr>
              <a:t>12.05.2021</a:t>
            </a:fld>
            <a:endParaRPr lang="ru-RU" altLang="zh-CN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413E2-D2A2-4BDC-9D6E-7512CF3572BD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37093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EC9C-ABAA-4016-9C0C-B97EB939CD8E}" type="datetime1">
              <a:rPr lang="ru-RU" altLang="zh-CN"/>
              <a:pPr>
                <a:defRPr/>
              </a:pPr>
              <a:t>12.05.2021</a:t>
            </a:fld>
            <a:endParaRPr lang="ru-RU" altLang="zh-CN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56FF4-3BDB-4893-9AB2-AB2CB09525D3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9698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5191A-FA18-47E6-A77F-82D13F9F4C18}" type="datetime1">
              <a:rPr lang="ru-RU" altLang="zh-CN"/>
              <a:pPr>
                <a:defRPr/>
              </a:pPr>
              <a:t>12.05.2021</a:t>
            </a:fld>
            <a:endParaRPr lang="ru-RU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DC137-6B45-4B78-AD91-3746105A6EF2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2002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999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21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F648-791F-472A-B57C-E0ACA84AD4D4}" type="datetime1">
              <a:rPr lang="ru-RU" altLang="zh-CN"/>
              <a:pPr>
                <a:defRPr/>
              </a:pPr>
              <a:t>12.05.2021</a:t>
            </a:fld>
            <a:endParaRPr lang="ru-RU" altLang="zh-CN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D6130-87C2-401F-BD54-E7F29D697CFD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78588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en-US" altLang="ru-RU" smtClean="0"/>
          </a:p>
        </p:txBody>
      </p:sp>
      <p:sp>
        <p:nvSpPr>
          <p:cNvPr id="4105" name="Текст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DAECB"/>
                </a:solidFill>
              </a:defRPr>
            </a:lvl1pPr>
          </a:lstStyle>
          <a:p>
            <a:pPr>
              <a:defRPr/>
            </a:pPr>
            <a:fld id="{C0E3D89A-E294-4716-A649-78B8C0F259F8}" type="datetime1">
              <a:rPr lang="ru-RU" altLang="zh-CN"/>
              <a:pPr>
                <a:defRPr/>
              </a:pPr>
              <a:t>12.05.2021</a:t>
            </a:fld>
            <a:endParaRPr lang="ru-RU" altLang="zh-CN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DAECB"/>
                </a:solidFill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DAECB"/>
                </a:solidFill>
                <a:cs typeface="华文中宋"/>
              </a:defRPr>
            </a:lvl1pPr>
          </a:lstStyle>
          <a:p>
            <a:fld id="{9E3E5099-1CB4-4FA2-A1C9-0937EBE60329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9" r:id="rId2"/>
    <p:sldLayoutId id="2147483985" r:id="rId3"/>
    <p:sldLayoutId id="2147483980" r:id="rId4"/>
    <p:sldLayoutId id="2147483986" r:id="rId5"/>
    <p:sldLayoutId id="2147483981" r:id="rId6"/>
    <p:sldLayoutId id="2147483987" r:id="rId7"/>
    <p:sldLayoutId id="2147483988" r:id="rId8"/>
    <p:sldLayoutId id="2147483989" r:id="rId9"/>
    <p:sldLayoutId id="2147483982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ge.43edu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g"/><Relationship Id="rId5" Type="http://schemas.openxmlformats.org/officeDocument/2006/relationships/image" Target="../media/image17.jpeg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Основные вопросы окончания основного общего образования </a:t>
            </a:r>
          </a:p>
          <a:p>
            <a:r>
              <a:rPr lang="ru-RU" dirty="0" smtClean="0"/>
              <a:t>Особенности начала обучения в старшей школе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78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03648" y="620687"/>
            <a:ext cx="7072362" cy="1777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defRPr/>
            </a:pPr>
            <a:r>
              <a:rPr sz="24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     </a:t>
            </a:r>
            <a:r>
              <a:rPr sz="2400" b="1" noProof="1">
                <a:solidFill>
                  <a:srgbClr val="1F26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noProof="1">
                <a:solidFill>
                  <a:srgbClr val="002060"/>
                </a:solidFill>
              </a:rPr>
              <a:t>Государственная итоговая аттестация по программам основного общего образования в </a:t>
            </a:r>
            <a:r>
              <a:rPr sz="2400" b="1" noProof="1" smtClean="0">
                <a:solidFill>
                  <a:srgbClr val="002060"/>
                </a:solidFill>
                <a:effectLst/>
                <a:latin typeface="Arial Black" pitchFamily="34" charset="0"/>
              </a:rPr>
              <a:t>20</a:t>
            </a:r>
            <a:r>
              <a:rPr lang="ru-RU" sz="2400" b="1" noProof="1" smtClean="0">
                <a:solidFill>
                  <a:srgbClr val="002060"/>
                </a:solidFill>
                <a:effectLst/>
                <a:latin typeface="Arial Black" pitchFamily="34" charset="0"/>
              </a:rPr>
              <a:t>20</a:t>
            </a:r>
            <a:r>
              <a:rPr sz="2400" b="1" noProof="1" smtClean="0">
                <a:solidFill>
                  <a:srgbClr val="002060"/>
                </a:solidFill>
                <a:effectLst/>
                <a:latin typeface="Arial Black" pitchFamily="34" charset="0"/>
              </a:rPr>
              <a:t>-20</a:t>
            </a:r>
            <a:r>
              <a:rPr lang="ru-RU" sz="2400" b="1" noProof="1" smtClean="0">
                <a:solidFill>
                  <a:srgbClr val="002060"/>
                </a:solidFill>
                <a:effectLst/>
                <a:latin typeface="Arial Black" pitchFamily="34" charset="0"/>
              </a:rPr>
              <a:t>21 </a:t>
            </a:r>
            <a:r>
              <a:rPr sz="2400" b="1" noProof="1" smtClean="0">
                <a:solidFill>
                  <a:srgbClr val="002060"/>
                </a:solidFill>
              </a:rPr>
              <a:t>учебном </a:t>
            </a:r>
            <a:r>
              <a:rPr sz="2400" b="1" noProof="1">
                <a:solidFill>
                  <a:srgbClr val="002060"/>
                </a:solidFill>
              </a:rPr>
              <a:t>году </a:t>
            </a:r>
            <a:r>
              <a:rPr lang="ru-RU" altLang="ru-RU" sz="2400" b="1" noProof="1">
                <a:solidFill>
                  <a:srgbClr val="002060"/>
                </a:solidFill>
              </a:rPr>
              <a:t>включает в себя:</a:t>
            </a:r>
            <a:endParaRPr lang="ru-RU" altLang="ru-RU" sz="2400" noProof="1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57159" y="2216163"/>
          <a:ext cx="8449216" cy="428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/>
              </a:rPr>
              <a:t>Подача заявления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733425" y="765175"/>
            <a:ext cx="82169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Заявление </a:t>
            </a:r>
            <a:r>
              <a:rPr lang="ru-RU" alt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о выборе </a:t>
            </a:r>
            <a:r>
              <a:rPr lang="ru-RU" altLang="ru-RU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экзаменов, </a:t>
            </a:r>
            <a:r>
              <a:rPr lang="ru-RU" altLang="ru-RU" sz="36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подписанное родителями </a:t>
            </a:r>
          </a:p>
          <a:p>
            <a:pPr algn="ctr" eaLnBrk="1" hangingPunct="1"/>
            <a:r>
              <a:rPr lang="ru-RU" alt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(законными представителями),</a:t>
            </a:r>
          </a:p>
          <a:p>
            <a:pPr algn="ctr" eaLnBrk="1" hangingPunct="1"/>
            <a:r>
              <a:rPr lang="ru-RU" alt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 подаётся лично обучающимися на основании документа, удостоверяющего их личность (паспорт),</a:t>
            </a:r>
          </a:p>
          <a:p>
            <a:pPr algn="ctr" eaLnBrk="1" hangingPunct="1"/>
            <a:r>
              <a:rPr lang="ru-RU" altLang="ru-RU" sz="3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36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не позднее 1 марта 2021 года  </a:t>
            </a:r>
          </a:p>
          <a:p>
            <a:pPr eaLnBrk="1" hangingPunct="1"/>
            <a:r>
              <a:rPr lang="ru-RU" altLang="ru-RU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  Место регистрации: </a:t>
            </a:r>
          </a:p>
          <a:p>
            <a:pPr eaLnBrk="1" hangingPunct="1"/>
            <a:r>
              <a:rPr lang="ru-RU" altLang="ru-RU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  Образовательная организация</a:t>
            </a:r>
          </a:p>
          <a:p>
            <a:pPr algn="ctr" eaLnBrk="1" hangingPunct="1"/>
            <a:endParaRPr lang="ru-RU" altLang="ru-RU" sz="36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3710" t="3125" r="20816" b="8568"/>
          <a:stretch>
            <a:fillRect/>
          </a:stretch>
        </p:blipFill>
        <p:spPr bwMode="auto">
          <a:xfrm rot="21278504">
            <a:off x="7177046" y="4853658"/>
            <a:ext cx="1897998" cy="1919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 noChangeArrowheads="1"/>
          </p:cNvSpPr>
          <p:nvPr>
            <p:ph idx="1"/>
          </p:nvPr>
        </p:nvSpPr>
        <p:spPr>
          <a:xfrm>
            <a:off x="755650" y="1341438"/>
            <a:ext cx="8604250" cy="4800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>
                <a:latin typeface="Calibri" panose="020F0502020204030204" pitchFamily="34" charset="0"/>
              </a:rPr>
              <a:t>     </a:t>
            </a: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Единое для всех </a:t>
            </a:r>
            <a:r>
              <a:rPr lang="ru-RU" altLang="ru-RU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расписание</a:t>
            </a: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ГИА-9 и </a:t>
            </a:r>
            <a:r>
              <a:rPr lang="ru-RU" altLang="ru-RU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продолжительность экзаменов </a:t>
            </a: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 каждому образовательному предмету ежегодно устанавливает соответствующий </a:t>
            </a:r>
            <a:r>
              <a:rPr lang="ru-RU" altLang="ru-RU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приказ Министерства просвещения Российской Федерации. 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286000" y="2413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050" y="260350"/>
            <a:ext cx="57848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Расписание экзаменов</a:t>
            </a:r>
            <a:endParaRPr lang="ru-RU"/>
          </a:p>
        </p:txBody>
      </p:sp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7862887" cy="9286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Расписание экзаменов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928688" y="785813"/>
            <a:ext cx="8215312" cy="3723307"/>
          </a:xfrm>
        </p:spPr>
        <p:txBody>
          <a:bodyPr/>
          <a:lstStyle/>
          <a:p>
            <a:pPr marL="82550" indent="0">
              <a:buNone/>
            </a:pPr>
            <a:endParaRPr lang="ru-RU" altLang="ru-RU" dirty="0" smtClean="0"/>
          </a:p>
          <a:p>
            <a:pPr marL="82550" indent="0">
              <a:buNone/>
            </a:pPr>
            <a:endParaRPr lang="ru-RU" altLang="ru-RU" dirty="0"/>
          </a:p>
          <a:p>
            <a:pPr marL="82550" indent="0">
              <a:buNone/>
            </a:pPr>
            <a:endParaRPr lang="ru-RU" altLang="ru-RU" dirty="0" smtClean="0"/>
          </a:p>
          <a:p>
            <a:pPr marL="82550" indent="0">
              <a:buNone/>
            </a:pPr>
            <a:endParaRPr lang="ru-RU" altLang="ru-RU" dirty="0"/>
          </a:p>
          <a:p>
            <a:pPr marL="82550" indent="0">
              <a:buNone/>
            </a:pPr>
            <a:endParaRPr lang="ru-RU" altLang="ru-RU" dirty="0" smtClean="0"/>
          </a:p>
          <a:p>
            <a:pPr marL="82550" indent="0">
              <a:buNone/>
            </a:pPr>
            <a:endParaRPr lang="ru-RU" altLang="ru-RU" dirty="0"/>
          </a:p>
          <a:p>
            <a:pPr marL="82550" indent="0">
              <a:buNone/>
            </a:pPr>
            <a:r>
              <a:rPr lang="ru-RU" altLang="ru-RU" dirty="0" smtClean="0"/>
              <a:t>Сопровождают классные руководители</a:t>
            </a:r>
            <a:r>
              <a:rPr lang="ru-RU" altLang="ru-RU" dirty="0"/>
              <a:t> </a:t>
            </a:r>
            <a:r>
              <a:rPr lang="ru-RU" altLang="ru-RU" dirty="0" smtClean="0"/>
              <a:t>КОГОАУ «Лицей естественных наук» </a:t>
            </a:r>
          </a:p>
          <a:p>
            <a:pPr marL="82550" indent="0">
              <a:buNone/>
            </a:pPr>
            <a:r>
              <a:rPr lang="ru-RU" altLang="ru-RU" dirty="0" smtClean="0"/>
              <a:t>(ул. Возрождения,6)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93371"/>
              </p:ext>
            </p:extLst>
          </p:nvPr>
        </p:nvGraphicFramePr>
        <p:xfrm>
          <a:off x="1143000" y="1357313"/>
          <a:ext cx="7500938" cy="2489316"/>
        </p:xfrm>
        <a:graphic>
          <a:graphicData uri="http://schemas.openxmlformats.org/drawingml/2006/table">
            <a:tbl>
              <a:tblPr/>
              <a:tblGrid>
                <a:gridCol w="2525713"/>
                <a:gridCol w="4975225"/>
              </a:tblGrid>
              <a:tr h="622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мая (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пн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Русский язык 9в, 9г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мая (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Русский язык 9а, 9б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</a:tr>
              <a:tr h="622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мая (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Математика 9в, 9г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мая (пт)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Математика 9а, 9б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0813"/>
            <a:ext cx="7886700" cy="8302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/>
              <a:t>Как подготовиться к экзаменам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908050"/>
            <a:ext cx="7886700" cy="5608638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2600" dirty="0" smtClean="0"/>
              <a:t>Освежить </a:t>
            </a:r>
            <a:r>
              <a:rPr lang="ru-RU" sz="2600" dirty="0"/>
              <a:t>в памяти все необходимое помогут</a:t>
            </a:r>
            <a:r>
              <a:rPr lang="ru-RU" sz="2600" dirty="0" smtClean="0"/>
              <a:t>:</a:t>
            </a:r>
          </a:p>
          <a:p>
            <a:pPr>
              <a:defRPr/>
            </a:pPr>
            <a:r>
              <a:rPr lang="ru-RU" sz="2600" dirty="0"/>
              <a:t>специальные сборники, разработанные ФИПИ для 2020 и 2021 годов; </a:t>
            </a:r>
            <a:endParaRPr lang="ru-RU" sz="2600" dirty="0" smtClean="0"/>
          </a:p>
          <a:p>
            <a:pPr>
              <a:defRPr/>
            </a:pPr>
            <a:r>
              <a:rPr lang="ru-RU" sz="2600" dirty="0" smtClean="0"/>
              <a:t>открытый </a:t>
            </a:r>
            <a:r>
              <a:rPr lang="ru-RU" sz="2600" dirty="0"/>
              <a:t>банк заданий, доступный на сайте ФИПИ; </a:t>
            </a:r>
            <a:endParaRPr lang="ru-RU" sz="2600" dirty="0" smtClean="0"/>
          </a:p>
          <a:p>
            <a:pPr>
              <a:defRPr/>
            </a:pPr>
            <a:r>
              <a:rPr lang="ru-RU" sz="2600" dirty="0" smtClean="0"/>
              <a:t>сборники </a:t>
            </a:r>
            <a:r>
              <a:rPr lang="ru-RU" sz="2600" dirty="0"/>
              <a:t>тестов для подготовки к ОГЭ (! только 2020 или 2021 год); </a:t>
            </a:r>
            <a:endParaRPr lang="ru-RU" sz="2600" dirty="0" smtClean="0"/>
          </a:p>
          <a:p>
            <a:pPr>
              <a:defRPr/>
            </a:pPr>
            <a:r>
              <a:rPr lang="ru-RU" sz="2600" dirty="0" smtClean="0"/>
              <a:t>онлайн-разборы </a:t>
            </a:r>
            <a:r>
              <a:rPr lang="ru-RU" sz="2600" dirty="0"/>
              <a:t>демоверсий или объяснения отдельных тем....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/>
              <a:t>Федеральный</a:t>
            </a:r>
            <a:r>
              <a:rPr lang="ru-RU" dirty="0"/>
              <a:t> </a:t>
            </a:r>
            <a:r>
              <a:rPr lang="ru-RU" b="1" dirty="0"/>
              <a:t>институт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педагогических</a:t>
            </a:r>
            <a:r>
              <a:rPr lang="ru-RU" dirty="0"/>
              <a:t> </a:t>
            </a:r>
            <a:r>
              <a:rPr lang="ru-RU" b="1" dirty="0"/>
              <a:t>измерений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ru-RU" sz="4000" dirty="0"/>
              <a:t>Понять, как именно будут оценивать работы и на что в первую очередь обратят внимание эксперты, помогут кодификатор и спецификации, скачать которые также можно на странице сайта ФИПИ, посвященной Обязательному Государственному Экзамену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9144000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539750" algn="just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2700" smtClean="0">
                <a:solidFill>
                  <a:srgbClr val="002060"/>
                </a:solidFill>
                <a:latin typeface="Calibri" panose="020F0502020204030204" pitchFamily="34" charset="0"/>
              </a:rPr>
              <a:t>Важным и полезным ресурсом для выпускника основной школы является </a:t>
            </a:r>
            <a:r>
              <a:rPr lang="ru-RU" altLang="ru-RU" sz="2700" b="1" smtClean="0">
                <a:solidFill>
                  <a:srgbClr val="FF0075"/>
                </a:solidFill>
                <a:latin typeface="Calibri" panose="020F0502020204030204" pitchFamily="34" charset="0"/>
              </a:rPr>
              <a:t>Открытый банк заданий ОГЭ на сайте ФИПИ</a:t>
            </a:r>
            <a:r>
              <a:rPr lang="ru-RU" altLang="ru-RU" sz="2700" smtClean="0">
                <a:solidFill>
                  <a:srgbClr val="002060"/>
                </a:solidFill>
                <a:latin typeface="Calibri" panose="020F0502020204030204" pitchFamily="34" charset="0"/>
              </a:rPr>
              <a:t>. В Банке размещено большое количество заданий, используемых при составлении вариантов КИМ ОГЭ по всем учебным предметам. Для удобства использования задания сгруппированы по тематическим рубрикам. Готовиться к экзаменам можно по темам, особое внимание уделяя вызывающим затруднение разделам.</a:t>
            </a:r>
          </a:p>
          <a:p>
            <a:pPr marL="0" indent="539750" algn="just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2700" smtClean="0">
                <a:solidFill>
                  <a:srgbClr val="002060"/>
                </a:solidFill>
                <a:latin typeface="Calibri" panose="020F0502020204030204" pitchFamily="34" charset="0"/>
              </a:rPr>
              <a:t>На </a:t>
            </a:r>
            <a:r>
              <a:rPr lang="ru-RU" altLang="ru-RU" sz="2700" b="1" smtClean="0">
                <a:solidFill>
                  <a:srgbClr val="FF0075"/>
                </a:solidFill>
                <a:latin typeface="Calibri" panose="020F0502020204030204" pitchFamily="34" charset="0"/>
              </a:rPr>
              <a:t>сайте «Сдам ГИА» </a:t>
            </a:r>
            <a:r>
              <a:rPr lang="ru-RU" altLang="ru-RU" sz="2700" smtClean="0">
                <a:solidFill>
                  <a:srgbClr val="002060"/>
                </a:solidFill>
                <a:latin typeface="Calibri" panose="020F0502020204030204" pitchFamily="34" charset="0"/>
              </a:rPr>
              <a:t>представлены как задания по отдельным темам, так и типовые варианты экзаменационных работ.</a:t>
            </a:r>
          </a:p>
          <a:p>
            <a:pPr marL="0" indent="539750" eaLnBrk="1" hangingPunct="1">
              <a:lnSpc>
                <a:spcPct val="80000"/>
              </a:lnSpc>
            </a:pPr>
            <a:endParaRPr lang="ru-RU" altLang="ru-RU" sz="270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Подготовка к ГИА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8101012" cy="12064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Информационные ресурсы по </a:t>
            </a:r>
            <a:r>
              <a:rPr lang="ru-RU" alt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вопросам</a:t>
            </a:r>
            <a:r>
              <a:rPr lang="en-US" alt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ОГЭ</a:t>
            </a: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2123728" y="1412776"/>
            <a:ext cx="7055643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ru-RU" sz="2400" u="sng" dirty="0" smtClean="0">
                <a:solidFill>
                  <a:srgbClr val="240AE4"/>
                </a:solidFill>
              </a:rPr>
              <a:t>www.fipi.ru</a:t>
            </a:r>
            <a:r>
              <a:rPr lang="ru-RU" altLang="ru-RU" sz="2400" dirty="0" smtClean="0">
                <a:solidFill>
                  <a:srgbClr val="240AE4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– Сайт Федерального института 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0000"/>
                </a:solidFill>
              </a:rPr>
              <a:t>                               </a:t>
            </a:r>
            <a:r>
              <a:rPr lang="ru-RU" altLang="ru-RU" sz="2400" dirty="0" smtClean="0">
                <a:solidFill>
                  <a:srgbClr val="000000"/>
                </a:solidFill>
              </a:rPr>
              <a:t>педагогических измерений</a:t>
            </a:r>
            <a:endParaRPr lang="en-US" altLang="ru-RU" sz="2400" u="sng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ru-RU" sz="2400" u="sng" dirty="0">
                <a:solidFill>
                  <a:srgbClr val="240AE4"/>
                </a:solidFill>
                <a:hlinkClick r:id="rId2"/>
              </a:rPr>
              <a:t>https://ege.43edu.ru</a:t>
            </a:r>
            <a:r>
              <a:rPr lang="en-US" altLang="ru-RU" sz="2400" dirty="0" smtClean="0">
                <a:hlinkClick r:id="rId2"/>
              </a:rPr>
              <a:t>/</a:t>
            </a:r>
            <a:r>
              <a:rPr lang="ru-RU" altLang="ru-RU" sz="2400" dirty="0" smtClean="0"/>
              <a:t>   - Государственная итоговая аттестация в Кировской области</a:t>
            </a:r>
          </a:p>
          <a:p>
            <a:pPr>
              <a:lnSpc>
                <a:spcPct val="80000"/>
              </a:lnSpc>
            </a:pPr>
            <a:endParaRPr lang="ru-RU" altLang="ru-RU" sz="2400" u="sng" dirty="0">
              <a:solidFill>
                <a:srgbClr val="240AE4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altLang="ru-RU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altLang="ru-RU" sz="2400" u="sng" dirty="0">
              <a:solidFill>
                <a:srgbClr val="240AE4"/>
              </a:solidFill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292363"/>
            <a:ext cx="20907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987" r="15351" b="5201"/>
          <a:stretch/>
        </p:blipFill>
        <p:spPr>
          <a:xfrm>
            <a:off x="2555776" y="2924944"/>
            <a:ext cx="4608512" cy="3429279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250825" y="188913"/>
            <a:ext cx="7058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/>
            <a:endParaRPr lang="ru-RU" altLang="ru-RU" sz="3600" b="1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648"/>
            <a:ext cx="648072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основного государственного экзамена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36868" name="Прямоугольник 7"/>
          <p:cNvSpPr>
            <a:spLocks noChangeArrowheads="1"/>
          </p:cNvSpPr>
          <p:nvPr/>
        </p:nvSpPr>
        <p:spPr bwMode="auto">
          <a:xfrm>
            <a:off x="1042988" y="1963738"/>
            <a:ext cx="81010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u="sng" dirty="0">
                <a:solidFill>
                  <a:srgbClr val="240AE4"/>
                </a:solidFill>
                <a:latin typeface="Calibri" panose="020F0502020204030204" pitchFamily="34" charset="0"/>
              </a:rPr>
              <a:t>   </a:t>
            </a:r>
            <a:r>
              <a:rPr lang="ru-RU" altLang="ru-RU" sz="3600" b="1" u="sng" dirty="0">
                <a:solidFill>
                  <a:srgbClr val="240AE4"/>
                </a:solidFill>
                <a:latin typeface="Calibri" panose="020F0502020204030204" pitchFamily="34" charset="0"/>
              </a:rPr>
              <a:t>235 мин</a:t>
            </a:r>
          </a:p>
          <a:p>
            <a:pPr algn="ctr"/>
            <a:r>
              <a:rPr lang="ru-RU" altLang="ru-RU" sz="3600" b="1" u="sng" dirty="0">
                <a:solidFill>
                  <a:srgbClr val="240AE4"/>
                </a:solidFill>
                <a:latin typeface="Calibri" panose="020F0502020204030204" pitchFamily="34" charset="0"/>
              </a:rPr>
              <a:t> ( 3ч 55 мин) </a:t>
            </a:r>
          </a:p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Математика</a:t>
            </a:r>
          </a:p>
          <a:p>
            <a:pPr algn="ctr"/>
            <a:r>
              <a:rPr lang="ru-RU" altLang="ru-RU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Русский </a:t>
            </a:r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язык</a:t>
            </a:r>
          </a:p>
          <a:p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    </a:t>
            </a:r>
          </a:p>
          <a:p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    </a:t>
            </a:r>
          </a:p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756118" y="0"/>
            <a:ext cx="2387882" cy="1987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042988" y="-171450"/>
            <a:ext cx="8101012" cy="15700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Продолжительность проведения государственной итоговой аттестации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484313"/>
            <a:ext cx="8172450" cy="5734050"/>
          </a:xfrm>
        </p:spPr>
        <p:txBody>
          <a:bodyPr/>
          <a:lstStyle/>
          <a:p>
            <a:pPr marL="80963" indent="0" eaLnBrk="1" hangingPunct="1">
              <a:buFont typeface="Wingdings 2" panose="05020102010507070707" pitchFamily="18" charset="2"/>
              <a:buNone/>
            </a:pPr>
            <a:r>
              <a:rPr lang="ru-RU" altLang="ru-RU" sz="2200" dirty="0" smtClean="0"/>
              <a:t>        </a:t>
            </a: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продолжительность экзаменов по учебным предметам </a:t>
            </a:r>
            <a:r>
              <a:rPr lang="ru-RU" altLang="ru-RU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не включается время</a:t>
            </a: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средств)</a:t>
            </a:r>
            <a:endParaRPr lang="ru-RU" altLang="ru-RU" dirty="0" smtClean="0">
              <a:solidFill>
                <a:srgbClr val="002060"/>
              </a:solidFill>
              <a:latin typeface="Calibri" panose="020F0502020204030204" pitchFamily="34" charset="0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учебный год – контрольные работы для обучающихся 9-х классов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30 апреля – выбор контрольной работы (в соответствии с выбором будущего профиля обучения)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в образовательной организации по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формируемым региональными органами управления в сфере образования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структура ОГЭ</a:t>
            </a:r>
          </a:p>
        </p:txBody>
      </p:sp>
    </p:spTree>
    <p:extLst>
      <p:ext uri="{BB962C8B-B14F-4D97-AF65-F5344CB8AC3E}">
        <p14:creationId xmlns:p14="http://schemas.microsoft.com/office/powerpoint/2010/main" val="1951838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15615" y="214312"/>
            <a:ext cx="7542608" cy="15827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Порядок проведения </a:t>
            </a:r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государственной </a:t>
            </a: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итоговой аттестации </a:t>
            </a:r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выпускников </a:t>
            </a: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IХ классов </a:t>
            </a:r>
            <a:r>
              <a:rPr lang="ru-RU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/>
            </a:r>
            <a:br>
              <a:rPr lang="ru-RU" sz="28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</a:br>
            <a:endParaRPr lang="ru-RU" sz="28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1187450" y="1989138"/>
            <a:ext cx="8137525" cy="4437062"/>
          </a:xfrm>
        </p:spPr>
        <p:txBody>
          <a:bodyPr/>
          <a:lstStyle/>
          <a:p>
            <a:pPr marL="80963" indent="0" eaLnBrk="1" hangingPunct="1">
              <a:buFont typeface="Wingdings 2" panose="05020102010507070707" pitchFamily="18" charset="2"/>
              <a:buNone/>
            </a:pPr>
            <a:r>
              <a:rPr lang="ru-RU" altLang="zh-CN" sz="2800" smtClean="0">
                <a:cs typeface="华文中宋"/>
              </a:rPr>
              <a:t>    </a:t>
            </a:r>
          </a:p>
          <a:p>
            <a:pPr marL="80963" indent="0" algn="just" eaLnBrk="1" hangingPunct="1"/>
            <a:r>
              <a:rPr lang="ru-RU" altLang="ru-RU" sz="2800" smtClean="0"/>
              <a:t>В аудитории не более </a:t>
            </a:r>
            <a:r>
              <a:rPr lang="ru-RU" altLang="ru-RU" sz="2800" smtClean="0">
                <a:solidFill>
                  <a:srgbClr val="2C3F71"/>
                </a:solidFill>
              </a:rPr>
              <a:t>15 участников </a:t>
            </a:r>
            <a:r>
              <a:rPr lang="ru-RU" altLang="ru-RU" sz="2800" smtClean="0"/>
              <a:t>ГИА</a:t>
            </a:r>
            <a:r>
              <a:rPr lang="ru-RU" altLang="zh-CN" sz="2800" smtClean="0">
                <a:cs typeface="华文中宋"/>
              </a:rPr>
              <a:t>    </a:t>
            </a:r>
          </a:p>
          <a:p>
            <a:pPr marL="80963" indent="0" eaLnBrk="1" hangingPunct="1">
              <a:buFont typeface="Wingdings 2" panose="05020102010507070707" pitchFamily="18" charset="2"/>
              <a:buNone/>
            </a:pPr>
            <a:r>
              <a:rPr lang="ru-RU" altLang="zh-CN" sz="2800" smtClean="0">
                <a:solidFill>
                  <a:srgbClr val="002060"/>
                </a:solidFill>
                <a:latin typeface="Calibri" panose="020F0502020204030204" pitchFamily="34" charset="0"/>
                <a:cs typeface="华文中宋"/>
              </a:rPr>
              <a:t>При проведении экзаменов в каждой аудитории присутствуют 2 </a:t>
            </a:r>
            <a:r>
              <a:rPr lang="ru-RU" altLang="zh-CN" sz="2800" b="1" smtClean="0">
                <a:solidFill>
                  <a:srgbClr val="002060"/>
                </a:solidFill>
                <a:latin typeface="Calibri" panose="020F0502020204030204" pitchFamily="34" charset="0"/>
                <a:cs typeface="华文中宋"/>
              </a:rPr>
              <a:t>организатора</a:t>
            </a:r>
            <a:r>
              <a:rPr lang="ru-RU" altLang="zh-CN" sz="2800" smtClean="0">
                <a:solidFill>
                  <a:srgbClr val="002060"/>
                </a:solidFill>
                <a:latin typeface="Calibri" panose="020F0502020204030204" pitchFamily="34" charset="0"/>
                <a:cs typeface="华文中宋"/>
              </a:rPr>
              <a:t> и независимый </a:t>
            </a:r>
            <a:r>
              <a:rPr lang="ru-RU" altLang="zh-CN" sz="2800" b="1" smtClean="0">
                <a:solidFill>
                  <a:srgbClr val="002060"/>
                </a:solidFill>
                <a:latin typeface="Calibri" panose="020F0502020204030204" pitchFamily="34" charset="0"/>
                <a:cs typeface="华文中宋"/>
              </a:rPr>
              <a:t>общественный наблюдатель</a:t>
            </a:r>
            <a:r>
              <a:rPr lang="ru-RU" altLang="zh-CN" sz="2800" smtClean="0">
                <a:solidFill>
                  <a:srgbClr val="002060"/>
                </a:solidFill>
                <a:latin typeface="Calibri" panose="020F0502020204030204" pitchFamily="34" charset="0"/>
                <a:cs typeface="华文中宋"/>
              </a:rPr>
              <a:t>.  </a:t>
            </a:r>
          </a:p>
          <a:p>
            <a:pPr marL="80963" indent="0" eaLnBrk="1" hangingPunct="1">
              <a:buFont typeface="Wingdings 2" panose="05020102010507070707" pitchFamily="18" charset="2"/>
              <a:buNone/>
            </a:pPr>
            <a:r>
              <a:rPr lang="ru-RU" altLang="zh-CN" sz="2800" smtClean="0">
                <a:solidFill>
                  <a:srgbClr val="002060"/>
                </a:solidFill>
                <a:latin typeface="Calibri" panose="020F0502020204030204" pitchFamily="34" charset="0"/>
                <a:cs typeface="华文中宋"/>
              </a:rPr>
              <a:t>    </a:t>
            </a:r>
            <a:r>
              <a:rPr lang="ru-RU" altLang="zh-CN" sz="2800" u="sng" smtClean="0">
                <a:solidFill>
                  <a:srgbClr val="002060"/>
                </a:solidFill>
                <a:latin typeface="Calibri" panose="020F0502020204030204" pitchFamily="34" charset="0"/>
                <a:cs typeface="华文中宋"/>
              </a:rPr>
              <a:t>Организаторы </a:t>
            </a:r>
            <a:r>
              <a:rPr lang="ru-RU" altLang="zh-CN" sz="2800" smtClean="0">
                <a:solidFill>
                  <a:srgbClr val="002060"/>
                </a:solidFill>
                <a:latin typeface="Calibri" panose="020F0502020204030204" pitchFamily="34" charset="0"/>
                <a:cs typeface="华文中宋"/>
              </a:rPr>
              <a:t>в аудитории  осуществляют действия, задаваемые регламентом экзамена по конкретному предмету</a:t>
            </a:r>
            <a:r>
              <a:rPr lang="en-US" altLang="ru-RU" sz="280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ru-RU" altLang="zh-CN" sz="2800" smtClean="0">
              <a:solidFill>
                <a:srgbClr val="002060"/>
              </a:solidFill>
              <a:latin typeface="Calibri" panose="020F0502020204030204" pitchFamily="34" charset="0"/>
              <a:cs typeface="华文中宋"/>
            </a:endParaRPr>
          </a:p>
          <a:p>
            <a:pPr marL="80963" indent="0" eaLnBrk="1" hangingPunct="1">
              <a:buFont typeface="Wingdings 2" panose="05020102010507070707" pitchFamily="18" charset="2"/>
              <a:buNone/>
            </a:pPr>
            <a:r>
              <a:rPr lang="ru-RU" altLang="zh-CN" sz="2800" smtClean="0">
                <a:solidFill>
                  <a:srgbClr val="002060"/>
                </a:solidFill>
                <a:latin typeface="Calibri" panose="020F0502020204030204" pitchFamily="34" charset="0"/>
                <a:cs typeface="华文中宋"/>
              </a:rPr>
              <a:t>    </a:t>
            </a:r>
            <a:r>
              <a:rPr lang="ru-RU" altLang="zh-CN" sz="2800" u="sng" smtClean="0">
                <a:solidFill>
                  <a:srgbClr val="002060"/>
                </a:solidFill>
                <a:latin typeface="Calibri" panose="020F0502020204030204" pitchFamily="34" charset="0"/>
                <a:cs typeface="华文中宋"/>
              </a:rPr>
              <a:t>Проверка</a:t>
            </a:r>
            <a:r>
              <a:rPr lang="ru-RU" altLang="zh-CN" sz="2800" smtClean="0">
                <a:solidFill>
                  <a:srgbClr val="002060"/>
                </a:solidFill>
                <a:latin typeface="Calibri" panose="020F0502020204030204" pitchFamily="34" charset="0"/>
                <a:cs typeface="华文中宋"/>
              </a:rPr>
              <a:t> экзаменационных работ осуществляется централизовано РЦОИ</a:t>
            </a:r>
            <a:r>
              <a:rPr lang="en-US" altLang="ru-RU" sz="280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ru-RU" altLang="zh-CN" sz="2800" smtClean="0">
              <a:solidFill>
                <a:srgbClr val="002060"/>
              </a:solidFill>
              <a:latin typeface="Calibri" panose="020F0502020204030204" pitchFamily="34" charset="0"/>
              <a:cs typeface="华文中宋"/>
            </a:endParaRPr>
          </a:p>
          <a:p>
            <a:pPr marL="80963" indent="0" eaLnBrk="1" hangingPunct="1">
              <a:buFont typeface="Wingdings 2" panose="05020102010507070707" pitchFamily="18" charset="2"/>
              <a:buNone/>
            </a:pPr>
            <a:endParaRPr lang="ru-RU" altLang="zh-CN" sz="2800" smtClean="0">
              <a:cs typeface="华文中宋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84784"/>
            <a:ext cx="7416824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noProof="1">
                <a:solidFill>
                  <a:srgbClr val="FF0000"/>
                </a:solidFill>
                <a:cs typeface="Arial" pitchFamily="34" charset="0"/>
              </a:rPr>
              <a:t>Основной  государственный  экзамен выпускники сдают в пунктах проведения экзаменов (ППЭ)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214313"/>
            <a:ext cx="7542212" cy="1582737"/>
          </a:xfrm>
        </p:spPr>
        <p:txBody>
          <a:bodyPr/>
          <a:lstStyle/>
          <a:p>
            <a:pPr eaLnBrk="1" hangingPunct="1"/>
            <a:r>
              <a:rPr lang="ru-RU" altLang="zh-CN" sz="2800" smtClean="0">
                <a:solidFill>
                  <a:srgbClr val="240AE4"/>
                </a:solidFill>
                <a:effectLst/>
                <a:cs typeface="华文中宋"/>
              </a:rPr>
              <a:t>Порядок проведения государственной итоговой аттестации выпускников IХ классов </a:t>
            </a:r>
            <a:br>
              <a:rPr lang="ru-RU" altLang="zh-CN" sz="2800" smtClean="0">
                <a:solidFill>
                  <a:srgbClr val="240AE4"/>
                </a:solidFill>
                <a:effectLst/>
                <a:cs typeface="华文中宋"/>
              </a:rPr>
            </a:br>
            <a:endParaRPr lang="ru-RU" altLang="zh-CN" sz="2800" smtClean="0">
              <a:solidFill>
                <a:srgbClr val="240AE4"/>
              </a:solidFill>
              <a:effectLst/>
              <a:cs typeface="华文中宋"/>
            </a:endParaRPr>
          </a:p>
        </p:txBody>
      </p:sp>
      <p:sp>
        <p:nvSpPr>
          <p:cNvPr id="39939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858250" cy="5257800"/>
          </a:xfrm>
        </p:spPr>
        <p:txBody>
          <a:bodyPr/>
          <a:lstStyle/>
          <a:p>
            <a:pPr algn="just" eaLnBrk="1" fontAlgn="t" hangingPunct="1">
              <a:buFont typeface="Wingdings 2" panose="05020102010507070707" pitchFamily="18" charset="2"/>
              <a:buNone/>
            </a:pPr>
            <a:r>
              <a:rPr lang="ru-RU" altLang="ru-RU" b="1" smtClean="0"/>
              <a:t>    </a:t>
            </a:r>
            <a:endParaRPr lang="ru-RU" altLang="ru-RU" b="1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2988" y="1571625"/>
            <a:ext cx="7815262" cy="466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u="sng">
                <a:solidFill>
                  <a:srgbClr val="00B050"/>
                </a:solidFill>
                <a:latin typeface="Calibri" pitchFamily="34" charset="0"/>
              </a:rPr>
              <a:t>Процедура проведения экзамена </a:t>
            </a:r>
          </a:p>
          <a:p>
            <a:pPr algn="ctr">
              <a:defRPr/>
            </a:pPr>
            <a:endParaRPr lang="ru-RU" sz="3000" b="1">
              <a:latin typeface="Calibri" pitchFamily="34" charset="0"/>
            </a:endParaRPr>
          </a:p>
          <a:p>
            <a:pPr algn="ctr">
              <a:defRPr/>
            </a:pP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Выпускник при</a:t>
            </a: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ходит</a:t>
            </a: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 </a:t>
            </a:r>
            <a:r>
              <a:rPr lang="ru-RU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ППЭ за 45 мин. до начала экзамена</a:t>
            </a:r>
            <a:endParaRPr lang="ru-RU" sz="3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3000" b="1">
                <a:latin typeface="Calibri" pitchFamily="34" charset="0"/>
              </a:rPr>
              <a:t>Начало экзамена в </a:t>
            </a:r>
            <a:r>
              <a:rPr lang="ru-RU" sz="3000" b="1"/>
              <a:t>10</a:t>
            </a:r>
            <a:r>
              <a:rPr lang="ru-RU" sz="3000" b="1">
                <a:latin typeface="Calibri" pitchFamily="34" charset="0"/>
              </a:rPr>
              <a:t>.00 </a:t>
            </a:r>
            <a:endParaRPr lang="ru-RU" sz="3000">
              <a:latin typeface="Calibri" pitchFamily="34" charset="0"/>
            </a:endParaRPr>
          </a:p>
          <a:p>
            <a:pPr algn="ctr">
              <a:defRPr/>
            </a:pPr>
            <a:r>
              <a:rPr lang="ru-RU" sz="3000" b="1">
                <a:latin typeface="Calibri" pitchFamily="34" charset="0"/>
              </a:rPr>
              <a:t>Время выполнения всей экзаменационной работы  устанавливается регламентом.</a:t>
            </a:r>
          </a:p>
          <a:p>
            <a:pPr algn="ctr">
              <a:defRPr/>
            </a:pPr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Во время проведения экзамена не допускается присутствие </a:t>
            </a:r>
            <a:r>
              <a:rPr lang="ru-RU" sz="3000" b="1">
                <a:solidFill>
                  <a:srgbClr val="FF0000"/>
                </a:solidFill>
              </a:rPr>
              <a:t>в ППЭ </a:t>
            </a:r>
            <a:r>
              <a:rPr lang="ru-RU" sz="3000" b="1">
                <a:solidFill>
                  <a:srgbClr val="FF0000"/>
                </a:solidFill>
                <a:latin typeface="Calibri" pitchFamily="34" charset="0"/>
              </a:rPr>
              <a:t>лиц, не задействованных на экзамене.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15614" y="214313"/>
            <a:ext cx="7542609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Порядок проведения государственной итоговой аттестации выпускников IХ классов </a:t>
            </a:r>
            <a:r>
              <a:rPr lang="ru-RU" sz="2800" b="1" dirty="0">
                <a:solidFill>
                  <a:srgbClr val="240AE4"/>
                </a:solidFill>
                <a:latin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240AE4"/>
                </a:solidFill>
                <a:latin typeface="Arial" panose="020B0604020202020204" pitchFamily="34" charset="0"/>
              </a:rPr>
            </a:br>
            <a:endParaRPr lang="ru-RU" sz="2800" b="1" dirty="0">
              <a:solidFill>
                <a:srgbClr val="240AE4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858250" cy="5257800"/>
          </a:xfrm>
        </p:spPr>
        <p:txBody>
          <a:bodyPr/>
          <a:lstStyle/>
          <a:p>
            <a:pPr algn="just" eaLnBrk="1" fontAlgn="t" hangingPunct="1">
              <a:buFont typeface="Arial" panose="020B0604020202020204" pitchFamily="34" charset="0"/>
              <a:buNone/>
            </a:pPr>
            <a:r>
              <a:rPr lang="ru-RU" altLang="ru-RU" b="1" smtClean="0"/>
              <a:t>    </a:t>
            </a:r>
            <a:endParaRPr lang="ru-RU" altLang="ru-RU" b="1" smtClean="0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971600" y="1465232"/>
            <a:ext cx="8064896" cy="5392767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ГИА начинается в 10.00. В 9-50 участникам напоминают правила выполнения экзаменационной работы.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latin typeface="Franklin Gothic Demi" panose="020B0703020102020204" pitchFamily="34" charset="0"/>
                <a:cs typeface="Times New Roman" panose="02020603050405020304" pitchFamily="18" charset="0"/>
              </a:rPr>
              <a:t>В присутствии участников ГИА в 10-00 вскрывают запечатанные пакеты с экзаменационными материалами.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Участники ГИА заполняют регистрационные поля бланков.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latin typeface="Franklin Gothic Demi" panose="020B0703020102020204" pitchFamily="34" charset="0"/>
                <a:cs typeface="Times New Roman" panose="02020603050405020304" pitchFamily="18" charset="0"/>
              </a:rPr>
              <a:t>Организаторы объявляют о начале экзамена с указанием времени его окончания. 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solidFill>
                  <a:srgbClr val="002060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Участники ГИА приступают к выполнению заданий КИМов. 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noProof="1">
                <a:latin typeface="Franklin Gothic Demi" panose="020B0703020102020204" pitchFamily="34" charset="0"/>
                <a:cs typeface="Times New Roman" panose="02020603050405020304" pitchFamily="18" charset="0"/>
              </a:rPr>
              <a:t>По окончании экзамена, в присутствии участников ГИА экзаменационные работы запечатывают.</a:t>
            </a:r>
          </a:p>
          <a:p>
            <a:pPr marL="365125" indent="-282575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sz="2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могут выходить из аудитории только по уважительной причине (в туалет, в медицинскую комнату) в сопровождении одного из организаторов, предварительно сдав бланки ГИА ответственному по аудитории.</a:t>
            </a:r>
            <a:endParaRPr sz="2000" b="1" noProof="1">
              <a:solidFill>
                <a:srgbClr val="0D5A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912" y="332656"/>
            <a:ext cx="7962088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+mn-cs"/>
              </a:rPr>
              <a:t>Экзаменационная работа выполняется учениками самостоятельно,  задавать какие-либо вопросы по содержанию работы не разрешается.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Содержимое 4"/>
          <p:cNvSpPr txBox="1"/>
          <p:nvPr/>
        </p:nvSpPr>
        <p:spPr>
          <a:xfrm>
            <a:off x="827584" y="1844824"/>
            <a:ext cx="8316416" cy="439248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    </a:t>
            </a:r>
            <a:r>
              <a:rPr lang="ru-RU" sz="3200" b="1" i="1" dirty="0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Во время проведения экзамена ученики </a:t>
            </a:r>
            <a:r>
              <a:rPr lang="ru-RU" sz="3200" b="1" i="1" u="sng" dirty="0"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не должны:</a:t>
            </a:r>
            <a:endParaRPr lang="ru-RU" sz="3200" b="1" u="sng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общаться друг с другом; 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свободно перемещаться по аудитории и ППЭ без указания организаторов;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пользоваться мобильными телефонами, электронно-вычислительными устройствами и справочными материалами 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ru-RU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    ( за исключением утвержденных дополнительных устройств и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материалов). 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При нарушении порядка проведения ГИА и отказе от его соблюдения организаторы </a:t>
            </a:r>
            <a:r>
              <a:rPr lang="ru-RU" sz="32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удаляют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участника ГИА с экзамена.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ГЭК принимает решение об </a:t>
            </a:r>
            <a:r>
              <a:rPr lang="ru-RU" sz="3200" b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аннулировании результатов 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ГИА обучающегося по соответствующему учебному предмету.</a:t>
            </a:r>
          </a:p>
          <a:p>
            <a:pPr marL="365760" indent="-28321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1691680" y="260648"/>
            <a:ext cx="727233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indent="-320040" algn="ctr" eaLnBrk="0" hangingPunct="0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/>
            </a:pPr>
            <a:r>
              <a:rPr lang="ru-RU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экзаменах необходимо иметь при себе: </a:t>
            </a: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1071563" y="1357313"/>
            <a:ext cx="8072437" cy="211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паспорт и ручку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гелевую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или капиллярную; </a:t>
            </a:r>
          </a:p>
          <a:p>
            <a:pPr>
              <a:spcBef>
                <a:spcPts val="7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по математике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линейку </a:t>
            </a:r>
          </a:p>
          <a:p>
            <a:pPr>
              <a:spcBef>
                <a:spcPts val="7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ru-RU" alt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Все 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остальное использовать на экзамене запрещено.               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 случае нарушения установленного порядка участник удаляется с экзамена.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928688"/>
            <a:ext cx="1079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214813"/>
            <a:ext cx="1008062" cy="11525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428750"/>
            <a:ext cx="7921625" cy="4235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3600" dirty="0" smtClean="0"/>
              <a:t> </a:t>
            </a:r>
            <a:r>
              <a:rPr lang="ru-RU" altLang="ru-RU" sz="3600" dirty="0" smtClean="0"/>
              <a:t>    </a:t>
            </a:r>
            <a:endParaRPr lang="ru-RU" altLang="ru-RU" sz="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Математика: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справочные материалы выдаются вместе с экзаменационными материалами.  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Русский язык: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орфографический словарь выдается организаторами.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8640"/>
            <a:ext cx="7146479" cy="175432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indent="-320040" algn="ctr" eaLnBrk="0" hangingPunct="0">
              <a:spcBef>
                <a:spcPts val="700"/>
              </a:spcBef>
              <a:buClr>
                <a:srgbClr val="EA157A"/>
              </a:buClr>
              <a:buSzPct val="60000"/>
              <a:buFontTx/>
              <a:buNone/>
              <a:defRPr/>
            </a:pPr>
            <a:r>
              <a:rPr lang="ru-RU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материалы и оборудование, используемые на экзамене в 9-х классах</a:t>
            </a:r>
          </a:p>
        </p:txBody>
      </p:sp>
      <p:pic>
        <p:nvPicPr>
          <p:cNvPr id="4403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380038"/>
            <a:ext cx="22145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274638"/>
            <a:ext cx="6934200" cy="11430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0000"/>
                </a:solidFill>
                <a:effectLst/>
              </a:rPr>
              <a:t>Организация проведения ОГЭ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357313"/>
            <a:ext cx="7858125" cy="44497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800" smtClean="0"/>
              <a:t>Каждый обучающийся получит </a:t>
            </a:r>
            <a:r>
              <a:rPr lang="ru-RU" altLang="ru-RU" sz="2800" b="1" u="sng" smtClean="0"/>
              <a:t>индивидуальный комплект с экзаменационными материалами</a:t>
            </a:r>
          </a:p>
          <a:p>
            <a:pPr>
              <a:buFont typeface="Wingdings 2" panose="05020102010507070707" pitchFamily="18" charset="2"/>
              <a:buChar char="•"/>
            </a:pPr>
            <a:r>
              <a:rPr lang="ru-RU" altLang="ru-RU" sz="2800" smtClean="0"/>
              <a:t>КИМ</a:t>
            </a:r>
          </a:p>
          <a:p>
            <a:pPr>
              <a:buFont typeface="Wingdings 2" panose="05020102010507070707" pitchFamily="18" charset="2"/>
              <a:buChar char="•"/>
            </a:pPr>
            <a:r>
              <a:rPr lang="ru-RU" altLang="ru-RU" sz="2800" smtClean="0"/>
              <a:t>Бланк №1</a:t>
            </a:r>
          </a:p>
          <a:p>
            <a:pPr>
              <a:buFont typeface="Wingdings 2" panose="05020102010507070707" pitchFamily="18" charset="2"/>
              <a:buChar char="•"/>
            </a:pPr>
            <a:r>
              <a:rPr lang="ru-RU" altLang="ru-RU" sz="2800" smtClean="0"/>
              <a:t>Бланк №2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800" smtClean="0"/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2800" smtClean="0"/>
              <a:t>   КИМ, бланк №1 и бланк №2 связаны номером КИМ</a:t>
            </a:r>
          </a:p>
          <a:p>
            <a:pPr>
              <a:buFont typeface="Wingdings 2" panose="05020102010507070707" pitchFamily="18" charset="2"/>
              <a:buChar char="•"/>
            </a:pPr>
            <a:endParaRPr lang="ru-RU" altLang="ru-RU" sz="2800" b="1" u="sng" smtClean="0"/>
          </a:p>
          <a:p>
            <a:pPr>
              <a:buFont typeface="Wingdings 2" panose="05020102010507070707" pitchFamily="18" charset="2"/>
              <a:buNone/>
            </a:pPr>
            <a:endParaRPr lang="ru-RU" altLang="ru-RU" sz="2800" smtClean="0"/>
          </a:p>
          <a:p>
            <a:pPr>
              <a:buFont typeface="Wingdings 2" panose="05020102010507070707" pitchFamily="18" charset="2"/>
              <a:buChar char="•"/>
            </a:pPr>
            <a:endParaRPr lang="ru-RU" altLang="ru-RU" sz="2800" smtClean="0"/>
          </a:p>
          <a:p>
            <a:pPr>
              <a:buFont typeface="Wingdings 2" panose="05020102010507070707" pitchFamily="18" charset="2"/>
              <a:buChar char="•"/>
            </a:pPr>
            <a:endParaRPr lang="ru-RU" altLang="ru-RU" sz="2800" smtClean="0"/>
          </a:p>
        </p:txBody>
      </p:sp>
      <p:pic>
        <p:nvPicPr>
          <p:cNvPr id="45060" name="Picture 16" descr="pe0175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2428875"/>
            <a:ext cx="241458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24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428625"/>
            <a:ext cx="5643562" cy="9286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600" i="1" smtClean="0">
                <a:solidFill>
                  <a:srgbClr val="FF0000"/>
                </a:solidFill>
                <a:effectLst/>
              </a:rPr>
              <a:t>Особенности ГИА-9</a:t>
            </a:r>
            <a:r>
              <a:rPr lang="ru-RU" altLang="ru-RU" sz="3600" smtClean="0">
                <a:solidFill>
                  <a:srgbClr val="FF0000"/>
                </a:solidFill>
                <a:effectLst/>
              </a:rPr>
              <a:t/>
            </a:r>
            <a:br>
              <a:rPr lang="ru-RU" altLang="ru-RU" sz="3600" smtClean="0">
                <a:solidFill>
                  <a:srgbClr val="FF0000"/>
                </a:solidFill>
                <a:effectLst/>
              </a:rPr>
            </a:br>
            <a:endParaRPr lang="ru-RU" altLang="ru-RU" sz="3600" smtClean="0">
              <a:solidFill>
                <a:srgbClr val="FF0000"/>
              </a:solidFill>
              <a:effectLst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714375"/>
            <a:ext cx="7677150" cy="3643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altLang="ru-RU" sz="2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•"/>
            </a:pPr>
            <a:endParaRPr lang="ru-RU" altLang="ru-RU" sz="2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•"/>
            </a:pPr>
            <a:r>
              <a:rPr lang="ru-RU" altLang="ru-RU" sz="2800" b="1" smtClean="0"/>
              <a:t>	использование </a:t>
            </a:r>
            <a:r>
              <a:rPr lang="ru-RU" altLang="ru-RU" sz="2800" b="1" u="sng" smtClean="0"/>
              <a:t>специальных бланков </a:t>
            </a:r>
            <a:r>
              <a:rPr lang="ru-RU" altLang="ru-RU" sz="2800" b="1" smtClean="0"/>
              <a:t>для           оформления ответов на задания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altLang="ru-RU" sz="2800" b="1" smtClean="0"/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Char char=""/>
            </a:pPr>
            <a:endParaRPr lang="ru-RU" altLang="ru-RU" sz="2800" smtClean="0"/>
          </a:p>
        </p:txBody>
      </p:sp>
      <p:pic>
        <p:nvPicPr>
          <p:cNvPr id="46084" name="Picture 3" descr="C:\Documents and Settings\Администратор\Рабочий стол\ЕГЭ картинки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71750"/>
            <a:ext cx="523875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idx="1"/>
          </p:nvPr>
        </p:nvSpPr>
        <p:spPr>
          <a:xfrm>
            <a:off x="457200" y="1600200"/>
            <a:ext cx="3322638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zh-CN" b="1" i="1" smtClean="0">
                <a:solidFill>
                  <a:srgbClr val="FF0000"/>
                </a:solidFill>
                <a:cs typeface="华文中宋"/>
              </a:rPr>
              <a:t>Специальные </a:t>
            </a:r>
          </a:p>
          <a:p>
            <a:pPr marL="0" indent="0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zh-CN" b="1" i="1" smtClean="0">
                <a:solidFill>
                  <a:srgbClr val="FF0000"/>
                </a:solidFill>
                <a:cs typeface="华文中宋"/>
              </a:rPr>
              <a:t>бланки </a:t>
            </a:r>
          </a:p>
        </p:txBody>
      </p:sp>
      <p:graphicFrame>
        <p:nvGraphicFramePr>
          <p:cNvPr id="31752" name="Object 2"/>
          <p:cNvGraphicFramePr>
            <a:graphicFrameLocks noChangeAspect="1"/>
          </p:cNvGraphicFramePr>
          <p:nvPr/>
        </p:nvGraphicFramePr>
        <p:xfrm>
          <a:off x="1214438" y="3000375"/>
          <a:ext cx="1643062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4" imgW="925560" imgH="2117880" progId="">
                  <p:embed/>
                </p:oleObj>
              </mc:Choice>
              <mc:Fallback>
                <p:oleObj r:id="rId4" imgW="925560" imgH="2117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000375"/>
                        <a:ext cx="1643062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28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4450139" cy="6265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1A1E6F-23A6-49F1-A344-238A4A3DD4A2}" type="slidenum">
              <a:rPr lang="en-US" altLang="ru-RU">
                <a:solidFill>
                  <a:srgbClr val="8DAECB"/>
                </a:solidFill>
              </a:rPr>
              <a:pPr eaLnBrk="1" hangingPunct="1"/>
              <a:t>29</a:t>
            </a:fld>
            <a:endParaRPr lang="en-US" altLang="ru-RU">
              <a:solidFill>
                <a:srgbClr val="8DAECB"/>
              </a:solidFill>
            </a:endParaRPr>
          </a:p>
        </p:txBody>
      </p:sp>
      <p:sp>
        <p:nvSpPr>
          <p:cNvPr id="2052" name="Заголовок 1"/>
          <p:cNvSpPr txBox="1">
            <a:spLocks noChangeArrowheads="1"/>
          </p:cNvSpPr>
          <p:nvPr/>
        </p:nvSpPr>
        <p:spPr bwMode="auto">
          <a:xfrm>
            <a:off x="928688" y="1600200"/>
            <a:ext cx="2857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i="1">
                <a:solidFill>
                  <a:srgbClr val="FF0000"/>
                </a:solidFill>
                <a:latin typeface="Corbel" panose="020B0503020204020204" pitchFamily="34" charset="0"/>
              </a:rPr>
              <a:t>Специальные </a:t>
            </a:r>
          </a:p>
          <a:p>
            <a:pPr eaLnBrk="1" hangingPunct="1"/>
            <a:r>
              <a:rPr lang="ru-RU" altLang="ru-RU" sz="3200" b="1" i="1">
                <a:solidFill>
                  <a:srgbClr val="FF0000"/>
                </a:solidFill>
                <a:latin typeface="Corbel" panose="020B0503020204020204" pitchFamily="34" charset="0"/>
              </a:rPr>
              <a:t>бланки </a:t>
            </a:r>
          </a:p>
        </p:txBody>
      </p:sp>
      <p:graphicFrame>
        <p:nvGraphicFramePr>
          <p:cNvPr id="31752" name="Object 2"/>
          <p:cNvGraphicFramePr>
            <a:graphicFrameLocks noChangeAspect="1"/>
          </p:cNvGraphicFramePr>
          <p:nvPr/>
        </p:nvGraphicFramePr>
        <p:xfrm>
          <a:off x="1285875" y="3000375"/>
          <a:ext cx="1643063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925560" imgH="2117880" progId="">
                  <p:embed/>
                </p:oleObj>
              </mc:Choice>
              <mc:Fallback>
                <p:oleObj r:id="rId3" imgW="925560" imgH="2117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000375"/>
                        <a:ext cx="1643063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28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30" y="188640"/>
            <a:ext cx="4583400" cy="64859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проведения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98544"/>
              </p:ext>
            </p:extLst>
          </p:nvPr>
        </p:nvGraphicFramePr>
        <p:xfrm>
          <a:off x="1435100" y="1447800"/>
          <a:ext cx="749935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/>
                <a:gridCol w="2558206"/>
                <a:gridCol w="1728192"/>
                <a:gridCol w="13381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написания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 мая (вторник)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</a:p>
                    <a:p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часа</a:t>
                      </a:r>
                    </a:p>
                    <a:p>
                      <a:r>
                        <a:rPr lang="ru-RU" baseline="0" dirty="0" smtClean="0"/>
                        <a:t>2 часа 30 минут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</a:p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 мая (среда)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</a:p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часа</a:t>
                      </a:r>
                    </a:p>
                    <a:p>
                      <a:r>
                        <a:rPr lang="ru-RU" dirty="0" smtClean="0"/>
                        <a:t>3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</a:p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 мая (четверг)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</a:p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часа</a:t>
                      </a:r>
                    </a:p>
                    <a:p>
                      <a:r>
                        <a:rPr lang="ru-RU" dirty="0" smtClean="0"/>
                        <a:t>3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</a:t>
                      </a:r>
                    </a:p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4509120"/>
            <a:ext cx="6985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Контрольная работа начинается в 10.00</a:t>
            </a:r>
          </a:p>
          <a:p>
            <a:r>
              <a:rPr lang="ru-RU" dirty="0" smtClean="0"/>
              <a:t>Проверка осуществляется в течение 5 дней</a:t>
            </a:r>
          </a:p>
          <a:p>
            <a:r>
              <a:rPr lang="ru-RU" dirty="0" smtClean="0"/>
              <a:t>Результаты не являются условием допуска к ГИА 9 </a:t>
            </a:r>
          </a:p>
          <a:p>
            <a:r>
              <a:rPr lang="ru-RU" dirty="0" smtClean="0"/>
              <a:t>Результаты используются при приеме на профильное обучение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039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http://diplomatov.com/wp-content/uploads/2014/01/attestat_vechernei_shk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28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Заголовок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8143875" cy="6000750"/>
          </a:xfrm>
        </p:spPr>
        <p:txBody>
          <a:bodyPr/>
          <a:lstStyle/>
          <a:p>
            <a:pPr>
              <a:defRPr/>
            </a:pP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Как проверяются ответы на задания ГИА-9</a:t>
            </a:r>
            <a:b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Ответы на задания типа А (выбор из вариантов)  и типа В (краткие свободные ответы) проверяют с помощью </a:t>
            </a:r>
            <a:r>
              <a:rPr lang="ru-RU" altLang="ru-RU" sz="20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компьютера. </a:t>
            </a: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Задания типа С (развернутые свободные ответы) проверяют </a:t>
            </a:r>
            <a:r>
              <a:rPr lang="ru-RU" altLang="ru-RU" sz="20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два </a:t>
            </a: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независимых друг от друга </a:t>
            </a:r>
            <a:r>
              <a:rPr lang="ru-RU" altLang="ru-RU" sz="2000" u="sng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эксперта.</a:t>
            </a: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После этого информация автоматически пересылается по защищенным каналам связи в ФЦТ, где  происходит автоматический подсчет баллов для каждого учащегося, (результаты сохраняются в федеральной базе данных).</a:t>
            </a:r>
            <a:endParaRPr lang="ru-RU" altLang="ru-RU" sz="20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1" descr="C:\Documents and Settings\Администратор\Рабочий стол\ЕГЭ картинк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8750"/>
            <a:ext cx="34099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Апелляция </a:t>
            </a:r>
          </a:p>
        </p:txBody>
      </p:sp>
      <p:sp>
        <p:nvSpPr>
          <p:cNvPr id="48131" name="Содержимое 6"/>
          <p:cNvSpPr>
            <a:spLocks noGrp="1" noChangeArrowheads="1"/>
          </p:cNvSpPr>
          <p:nvPr>
            <p:ph idx="1"/>
          </p:nvPr>
        </p:nvSpPr>
        <p:spPr>
          <a:xfrm>
            <a:off x="971550" y="1196975"/>
            <a:ext cx="8424863" cy="5262563"/>
          </a:xfr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ru-RU" altLang="ru-RU" sz="2400" smtClean="0">
                <a:solidFill>
                  <a:srgbClr val="002060"/>
                </a:solidFill>
                <a:latin typeface="Arial" panose="020B0604020202020204" pitchFamily="34" charset="0"/>
              </a:rPr>
              <a:t>Для обеспечения права на объективное оценивание участникам ГИА-9 предоставляется право подать в</a:t>
            </a: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u="sng" smtClean="0">
                <a:solidFill>
                  <a:srgbClr val="002060"/>
                </a:solidFill>
                <a:latin typeface="Arial" panose="020B0604020202020204" pitchFamily="34" charset="0"/>
              </a:rPr>
              <a:t>письменной форме апелляцию: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b="1" smtClean="0">
                <a:solidFill>
                  <a:srgbClr val="FF0075"/>
                </a:solidFill>
                <a:latin typeface="Arial" panose="020B0604020202020204" pitchFamily="34" charset="0"/>
              </a:rPr>
              <a:t>о нарушении установленного порядка проведения ГИА-9 ; 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b="1" smtClean="0">
                <a:solidFill>
                  <a:srgbClr val="FF0075"/>
                </a:solidFill>
                <a:latin typeface="Arial" panose="020B0604020202020204" pitchFamily="34" charset="0"/>
              </a:rPr>
              <a:t>о несогласии с выставленными баллами</a:t>
            </a:r>
            <a:r>
              <a:rPr lang="ru-RU" altLang="ru-RU" sz="2400" smtClean="0">
                <a:solidFill>
                  <a:srgbClr val="FF0075"/>
                </a:solidFill>
                <a:latin typeface="Arial" panose="020B060402020202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2400" u="sng" smtClean="0">
                <a:solidFill>
                  <a:srgbClr val="002060"/>
                </a:solidFill>
                <a:latin typeface="Arial" panose="020B0604020202020204" pitchFamily="34" charset="0"/>
              </a:rPr>
              <a:t>Не рассматриваются апелляции: 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smtClean="0">
                <a:solidFill>
                  <a:srgbClr val="002060"/>
                </a:solidFill>
                <a:latin typeface="Arial" panose="020B0604020202020204" pitchFamily="34" charset="0"/>
              </a:rPr>
              <a:t>по вопросам </a:t>
            </a:r>
            <a:r>
              <a:rPr lang="ru-RU" altLang="ru-RU" sz="2400" b="1" smtClean="0">
                <a:solidFill>
                  <a:srgbClr val="002060"/>
                </a:solidFill>
                <a:latin typeface="Arial" panose="020B0604020202020204" pitchFamily="34" charset="0"/>
              </a:rPr>
              <a:t>содержания</a:t>
            </a:r>
            <a:r>
              <a:rPr lang="ru-RU" altLang="ru-RU" sz="2400" smtClean="0">
                <a:solidFill>
                  <a:srgbClr val="002060"/>
                </a:solidFill>
                <a:latin typeface="Arial" panose="020B0604020202020204" pitchFamily="34" charset="0"/>
              </a:rPr>
              <a:t> и </a:t>
            </a:r>
            <a:r>
              <a:rPr lang="ru-RU" altLang="ru-RU" sz="2400" b="1" smtClean="0">
                <a:solidFill>
                  <a:srgbClr val="002060"/>
                </a:solidFill>
                <a:latin typeface="Arial" panose="020B0604020202020204" pitchFamily="34" charset="0"/>
              </a:rPr>
              <a:t>структуры</a:t>
            </a:r>
            <a:r>
              <a:rPr lang="ru-RU" altLang="ru-RU" sz="2400" smtClean="0">
                <a:solidFill>
                  <a:srgbClr val="002060"/>
                </a:solidFill>
                <a:latin typeface="Arial" panose="020B0604020202020204" pitchFamily="34" charset="0"/>
              </a:rPr>
              <a:t> заданий по учебным предметам; 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smtClean="0">
                <a:solidFill>
                  <a:srgbClr val="002060"/>
                </a:solidFill>
                <a:latin typeface="Arial" panose="020B0604020202020204" pitchFamily="34" charset="0"/>
              </a:rPr>
              <a:t>по вопросам, связанным с </a:t>
            </a:r>
            <a:r>
              <a:rPr lang="ru-RU" altLang="ru-RU" sz="2400" b="1" smtClean="0">
                <a:solidFill>
                  <a:srgbClr val="002060"/>
                </a:solidFill>
                <a:latin typeface="Arial" panose="020B0604020202020204" pitchFamily="34" charset="0"/>
              </a:rPr>
              <a:t>нарушением</a:t>
            </a:r>
            <a:r>
              <a:rPr lang="ru-RU" altLang="ru-RU" sz="2400" smtClean="0">
                <a:solidFill>
                  <a:srgbClr val="002060"/>
                </a:solidFill>
                <a:latin typeface="Arial" panose="020B0604020202020204" pitchFamily="34" charset="0"/>
              </a:rPr>
              <a:t> участником ГИА-9 установленного </a:t>
            </a:r>
            <a:r>
              <a:rPr lang="ru-RU" altLang="ru-RU" sz="2400" b="1" smtClean="0">
                <a:solidFill>
                  <a:srgbClr val="002060"/>
                </a:solidFill>
                <a:latin typeface="Arial" panose="020B0604020202020204" pitchFamily="34" charset="0"/>
              </a:rPr>
              <a:t>порядка проведения ГИА-9</a:t>
            </a:r>
            <a:r>
              <a:rPr lang="ru-RU" altLang="ru-RU" sz="2400" smtClean="0">
                <a:solidFill>
                  <a:srgbClr val="002060"/>
                </a:solidFill>
                <a:latin typeface="Arial" panose="020B0604020202020204" pitchFamily="34" charset="0"/>
              </a:rPr>
              <a:t>; </a:t>
            </a:r>
          </a:p>
          <a:p>
            <a:pPr marL="0" inden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 smtClean="0">
                <a:solidFill>
                  <a:srgbClr val="002060"/>
                </a:solidFill>
                <a:latin typeface="Arial" panose="020B0604020202020204" pitchFamily="34" charset="0"/>
              </a:rPr>
              <a:t>по вопросам, связанным с </a:t>
            </a:r>
            <a:r>
              <a:rPr lang="ru-RU" altLang="ru-RU" sz="2400" b="1" smtClean="0">
                <a:solidFill>
                  <a:srgbClr val="002060"/>
                </a:solidFill>
                <a:latin typeface="Arial" panose="020B0604020202020204" pitchFamily="34" charset="0"/>
              </a:rPr>
              <a:t>неправильным оформлением</a:t>
            </a:r>
            <a:r>
              <a:rPr lang="ru-RU" altLang="ru-RU" sz="2400" smtClean="0">
                <a:solidFill>
                  <a:srgbClr val="002060"/>
                </a:solidFill>
                <a:latin typeface="Arial" panose="020B0604020202020204" pitchFamily="34" charset="0"/>
              </a:rPr>
              <a:t> участником ГИА-9 экзаменационной </a:t>
            </a:r>
            <a:r>
              <a:rPr lang="ru-RU" altLang="ru-RU" sz="2400" b="1" smtClean="0">
                <a:solidFill>
                  <a:srgbClr val="002060"/>
                </a:solidFill>
                <a:latin typeface="Arial" panose="020B0604020202020204" pitchFamily="34" charset="0"/>
              </a:rPr>
              <a:t>работы</a:t>
            </a:r>
            <a:r>
              <a:rPr lang="ru-RU" altLang="ru-RU" sz="240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altLang="ru-RU" sz="24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Апелляция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5"/>
            <a:ext cx="8676456" cy="5544616"/>
          </a:xfrm>
          <a:solidFill>
            <a:srgbClr val="FFFFCC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Font typeface="Wingdings 2" panose="05020102010507070707" pitchFamily="18" charset="2"/>
              <a:buChar char="•"/>
              <a:defRPr/>
            </a:pPr>
            <a:r>
              <a:rPr sz="2400" noProof="1"/>
              <a:t>       </a:t>
            </a:r>
            <a:r>
              <a:rPr sz="2400" noProof="1">
                <a:solidFill>
                  <a:srgbClr val="002060"/>
                </a:solidFill>
              </a:rPr>
              <a:t>Апелляцию </a:t>
            </a:r>
            <a:r>
              <a:rPr sz="2400" u="sng" noProof="1">
                <a:solidFill>
                  <a:srgbClr val="002060"/>
                </a:solidFill>
              </a:rPr>
              <a:t>о нарушении установленного порядка проведения </a:t>
            </a:r>
            <a:r>
              <a:rPr sz="2400" noProof="1">
                <a:solidFill>
                  <a:srgbClr val="002060"/>
                </a:solidFill>
              </a:rPr>
              <a:t>ГИА обучающийся </a:t>
            </a:r>
            <a:r>
              <a:rPr sz="2400" b="1" noProof="1">
                <a:solidFill>
                  <a:srgbClr val="FF0075"/>
                </a:solidFill>
              </a:rPr>
              <a:t>подает в день проведения экзамена</a:t>
            </a:r>
            <a:r>
              <a:rPr sz="2400" noProof="1">
                <a:solidFill>
                  <a:srgbClr val="002060"/>
                </a:solidFill>
              </a:rPr>
              <a:t> по соответствующему учебному предмету уполномоченному представителю ГЭК, </a:t>
            </a:r>
            <a:r>
              <a:rPr sz="2400" b="1" noProof="1">
                <a:solidFill>
                  <a:srgbClr val="FF0075"/>
                </a:solidFill>
              </a:rPr>
              <a:t>не покидая ППЭ</a:t>
            </a:r>
            <a:r>
              <a:rPr sz="2400" noProof="1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 typeface="Wingdings 2" panose="05020102010507070707" pitchFamily="18" charset="2"/>
              <a:buChar char="•"/>
              <a:defRPr/>
            </a:pPr>
            <a:r>
              <a:rPr sz="2400" noProof="1">
                <a:solidFill>
                  <a:srgbClr val="002060"/>
                </a:solidFill>
                <a:latin typeface="Corbel" panose="020B0503020204020204" pitchFamily="34" charset="0"/>
              </a:rPr>
              <a:t>            </a:t>
            </a:r>
            <a:r>
              <a:rPr sz="2400" noProof="1">
                <a:solidFill>
                  <a:srgbClr val="002060"/>
                </a:solidFill>
              </a:rPr>
              <a:t>Апелляцию </a:t>
            </a:r>
            <a:r>
              <a:rPr sz="2400" u="sng" noProof="1">
                <a:solidFill>
                  <a:srgbClr val="002060"/>
                </a:solidFill>
              </a:rPr>
              <a:t>о несогласии с выставленными баллам</a:t>
            </a:r>
            <a:r>
              <a:rPr sz="2400" noProof="1">
                <a:solidFill>
                  <a:srgbClr val="002060"/>
                </a:solidFill>
              </a:rPr>
              <a:t>и обучающиеся подают непосредственно в конфликтную комиссию или </a:t>
            </a:r>
            <a:r>
              <a:rPr sz="2400" b="1" noProof="1">
                <a:solidFill>
                  <a:srgbClr val="FF0075"/>
                </a:solidFill>
              </a:rPr>
              <a:t>в образовательную организацию</a:t>
            </a:r>
            <a:r>
              <a:rPr sz="2400" noProof="1">
                <a:solidFill>
                  <a:srgbClr val="002060"/>
                </a:solidFill>
              </a:rPr>
              <a:t>, в которой они были допущены в установленном порядке к ГИА. </a:t>
            </a:r>
          </a:p>
          <a:p>
            <a:pPr eaLnBrk="1" hangingPunct="1">
              <a:buFont typeface="Wingdings 2" panose="05020102010507070707" pitchFamily="18" charset="2"/>
              <a:buChar char="•"/>
              <a:defRPr/>
            </a:pPr>
            <a:r>
              <a:rPr sz="2400" noProof="1">
                <a:solidFill>
                  <a:srgbClr val="002060"/>
                </a:solidFill>
              </a:rPr>
              <a:t>        Апелляция </a:t>
            </a:r>
            <a:r>
              <a:rPr sz="2400" u="sng" noProof="1">
                <a:solidFill>
                  <a:srgbClr val="002060"/>
                </a:solidFill>
              </a:rPr>
              <a:t>о несогласии с выставленными баллами </a:t>
            </a:r>
            <a:r>
              <a:rPr sz="2400" b="1" noProof="1">
                <a:solidFill>
                  <a:srgbClr val="FF0075"/>
                </a:solidFill>
              </a:rPr>
              <a:t>подается в течение двух рабочих дней </a:t>
            </a:r>
            <a:r>
              <a:rPr sz="2400" u="sng" noProof="1">
                <a:solidFill>
                  <a:srgbClr val="002060"/>
                </a:solidFill>
              </a:rPr>
              <a:t>со дня объявления результат</a:t>
            </a:r>
            <a:r>
              <a:rPr sz="2400" noProof="1">
                <a:solidFill>
                  <a:srgbClr val="002060"/>
                </a:solidFill>
              </a:rPr>
              <a:t>ов ГИА по соответствующему учебному предмету.</a:t>
            </a:r>
          </a:p>
          <a:p>
            <a:pPr eaLnBrk="1" hangingPunct="1">
              <a:buFont typeface="Wingdings 2" panose="05020102010507070707" pitchFamily="18" charset="2"/>
              <a:buChar char="•"/>
              <a:defRPr/>
            </a:pPr>
            <a:endParaRPr sz="2400" noProof="1"/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340768"/>
            <a:ext cx="8460432" cy="5262979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noProof="1">
                <a:solidFill>
                  <a:srgbClr val="002060"/>
                </a:solidFill>
              </a:rPr>
              <a:t>   Для рассмотрения апелляций создается конфликтная комиссия. </a:t>
            </a:r>
          </a:p>
          <a:p>
            <a:pPr eaLnBrk="0" hangingPunct="0">
              <a:defRPr/>
            </a:pPr>
            <a:endParaRPr lang="ru-RU" sz="2400" noProof="1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ru-RU" sz="2400" noProof="1">
                <a:solidFill>
                  <a:srgbClr val="002060"/>
                </a:solidFill>
              </a:rPr>
              <a:t>   При </a:t>
            </a:r>
            <a:r>
              <a:rPr lang="ru-RU" sz="2400" u="sng" noProof="1">
                <a:solidFill>
                  <a:srgbClr val="002060"/>
                </a:solidFill>
              </a:rPr>
              <a:t>рассмотрении апелляции </a:t>
            </a:r>
            <a:r>
              <a:rPr lang="ru-RU" sz="2400" noProof="1">
                <a:solidFill>
                  <a:srgbClr val="002060"/>
                </a:solidFill>
              </a:rPr>
              <a:t>вместо участника ГИА-9 или вместе с ним могут присутствовать его </a:t>
            </a:r>
            <a:r>
              <a:rPr lang="ru-RU" sz="2400" b="1" noProof="1">
                <a:solidFill>
                  <a:srgbClr val="002060"/>
                </a:solidFill>
              </a:rPr>
              <a:t>родители </a:t>
            </a:r>
            <a:r>
              <a:rPr lang="ru-RU" sz="2400" noProof="1">
                <a:solidFill>
                  <a:srgbClr val="002060"/>
                </a:solidFill>
              </a:rPr>
              <a:t>(законные представители), которые должны иметь при себе документы, удостоверяющие личность. </a:t>
            </a:r>
          </a:p>
          <a:p>
            <a:pPr eaLnBrk="0" hangingPunct="0">
              <a:defRPr/>
            </a:pPr>
            <a:endParaRPr lang="ru-RU" sz="2400" noProof="1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ru-RU" sz="2400" noProof="1">
                <a:solidFill>
                  <a:srgbClr val="002060"/>
                </a:solidFill>
              </a:rPr>
              <a:t>   При </a:t>
            </a:r>
            <a:r>
              <a:rPr lang="ru-RU" sz="2400" u="sng" noProof="1">
                <a:solidFill>
                  <a:srgbClr val="002060"/>
                </a:solidFill>
              </a:rPr>
              <a:t>рассмотрении апелляции </a:t>
            </a:r>
            <a:r>
              <a:rPr lang="ru-RU" sz="2400" noProof="1">
                <a:solidFill>
                  <a:srgbClr val="002060"/>
                </a:solidFill>
              </a:rPr>
              <a:t>участника ГИА-9, которому </a:t>
            </a:r>
            <a:r>
              <a:rPr lang="ru-RU" sz="2400" noProof="1">
                <a:solidFill>
                  <a:srgbClr val="FF0075"/>
                </a:solidFill>
              </a:rPr>
              <a:t>не исполнилось 14 лет, </a:t>
            </a:r>
            <a:r>
              <a:rPr lang="ru-RU" sz="2400" noProof="1">
                <a:solidFill>
                  <a:srgbClr val="002060"/>
                </a:solidFill>
              </a:rPr>
              <a:t>должны присутствовать его</a:t>
            </a:r>
            <a:r>
              <a:rPr lang="ru-RU" sz="2400" b="1" noProof="1">
                <a:solidFill>
                  <a:srgbClr val="002060"/>
                </a:solidFill>
              </a:rPr>
              <a:t> родители </a:t>
            </a:r>
            <a:r>
              <a:rPr lang="ru-RU" sz="2400" noProof="1">
                <a:solidFill>
                  <a:srgbClr val="002060"/>
                </a:solidFill>
              </a:rPr>
              <a:t>(законные представители). </a:t>
            </a:r>
          </a:p>
          <a:p>
            <a:pPr eaLnBrk="0" hangingPunct="0">
              <a:defRPr/>
            </a:pPr>
            <a:endParaRPr lang="ru-RU" sz="2400" noProof="1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ru-RU" sz="2400" noProof="1">
                <a:solidFill>
                  <a:srgbClr val="002060"/>
                </a:solidFill>
              </a:rPr>
              <a:t>   По </a:t>
            </a:r>
            <a:r>
              <a:rPr lang="ru-RU" sz="2400" u="sng" noProof="1">
                <a:solidFill>
                  <a:srgbClr val="002060"/>
                </a:solidFill>
              </a:rPr>
              <a:t>желанию участника </a:t>
            </a:r>
            <a:r>
              <a:rPr lang="ru-RU" sz="2400" noProof="1">
                <a:solidFill>
                  <a:srgbClr val="002060"/>
                </a:solidFill>
              </a:rPr>
              <a:t>ГИА-9 его апелляция может быть рассмотрена без его присутствия.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0"/>
            <a:ext cx="5760640" cy="1152128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5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Апелляция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900" t="3801" r="9838" b="5201"/>
          <a:stretch/>
        </p:blipFill>
        <p:spPr>
          <a:xfrm>
            <a:off x="302479" y="908720"/>
            <a:ext cx="865314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2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9053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Повторная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аттестация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611560" y="836712"/>
            <a:ext cx="8525445" cy="6001643"/>
          </a:xfrm>
          <a:solidFill>
            <a:schemeClr val="bg1"/>
          </a:solidFill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81280">
              <a:buFont typeface="Wingdings 2" panose="05020102010507070707" pitchFamily="18" charset="2"/>
              <a:buChar char="•"/>
              <a:defRPr/>
            </a:pPr>
            <a:r>
              <a:rPr sz="2200" noProof="1">
                <a:solidFill>
                  <a:srgbClr val="002060"/>
                </a:solidFill>
              </a:rPr>
              <a:t>   </a:t>
            </a:r>
            <a:r>
              <a:rPr sz="2400" noProof="1">
                <a:solidFill>
                  <a:srgbClr val="002060"/>
                </a:solidFill>
              </a:rPr>
              <a:t>Повторно к сдаче ГИА по соответствующему учебному предмету в текущем году по решению ГЭК допускаются следующие обучающиеся:</a:t>
            </a:r>
          </a:p>
          <a:p>
            <a:pPr marL="81280">
              <a:buClr>
                <a:srgbClr val="240AE4"/>
              </a:buClr>
              <a:defRPr/>
            </a:pPr>
            <a:r>
              <a:rPr sz="2400" noProof="1">
                <a:solidFill>
                  <a:srgbClr val="002060"/>
                </a:solidFill>
              </a:rPr>
              <a:t>получившие на ГИА </a:t>
            </a:r>
            <a:r>
              <a:rPr sz="2400" b="1" noProof="1">
                <a:solidFill>
                  <a:srgbClr val="FF0000"/>
                </a:solidFill>
              </a:rPr>
              <a:t>неудовлетворительный результат </a:t>
            </a:r>
            <a:r>
              <a:rPr sz="2400" noProof="1">
                <a:solidFill>
                  <a:srgbClr val="002060"/>
                </a:solidFill>
              </a:rPr>
              <a:t>не более чем по двум учебным предметам (из числа обязательных и предметов по выбору)</a:t>
            </a:r>
            <a:r>
              <a:rPr sz="2400" noProof="1"/>
              <a:t>;</a:t>
            </a:r>
          </a:p>
          <a:p>
            <a:pPr marL="81280">
              <a:buClr>
                <a:srgbClr val="240AE4"/>
              </a:buClr>
              <a:defRPr/>
            </a:pPr>
            <a:r>
              <a:rPr sz="2400" b="1" noProof="1">
                <a:solidFill>
                  <a:srgbClr val="FF0000"/>
                </a:solidFill>
              </a:rPr>
              <a:t>не явившиеся на экзамены по уважительным причинам </a:t>
            </a:r>
            <a:r>
              <a:rPr sz="2400" noProof="1">
                <a:solidFill>
                  <a:srgbClr val="002060"/>
                </a:solidFill>
              </a:rPr>
              <a:t>(болезнь или иные обстоятельства, подтвержденные документально);</a:t>
            </a:r>
          </a:p>
          <a:p>
            <a:pPr marL="81280">
              <a:buClr>
                <a:srgbClr val="240AE4"/>
              </a:buClr>
              <a:defRPr/>
            </a:pPr>
            <a:r>
              <a:rPr sz="2400" b="1" noProof="1">
                <a:solidFill>
                  <a:srgbClr val="FF0000"/>
                </a:solidFill>
              </a:rPr>
              <a:t>не завершившие выполнение экзаменационной работы по уважительным причинам </a:t>
            </a:r>
            <a:r>
              <a:rPr sz="2400" noProof="1">
                <a:solidFill>
                  <a:srgbClr val="002060"/>
                </a:solidFill>
              </a:rPr>
              <a:t>(болезнь или иные обстоятельства, подтвержденные документально);</a:t>
            </a:r>
          </a:p>
          <a:p>
            <a:pPr marL="81280">
              <a:buClr>
                <a:srgbClr val="240AE4"/>
              </a:buClr>
              <a:defRPr/>
            </a:pPr>
            <a:r>
              <a:rPr sz="2400" b="1" noProof="1">
                <a:solidFill>
                  <a:srgbClr val="FF0000"/>
                </a:solidFill>
              </a:rPr>
              <a:t>апелляция которых </a:t>
            </a:r>
            <a:r>
              <a:rPr sz="2400" noProof="1">
                <a:solidFill>
                  <a:srgbClr val="002060"/>
                </a:solidFill>
              </a:rPr>
              <a:t>о нарушении установленного порядка проведения ГИА конфликтной комиссией </a:t>
            </a:r>
            <a:r>
              <a:rPr sz="2400" b="1" noProof="1">
                <a:solidFill>
                  <a:srgbClr val="FF0000"/>
                </a:solidFill>
              </a:rPr>
              <a:t>была удовлетворена</a:t>
            </a:r>
            <a:r>
              <a:rPr sz="2400" noProof="1"/>
              <a:t>.</a:t>
            </a:r>
          </a:p>
        </p:txBody>
      </p:sp>
    </p:spTree>
  </p:cSld>
  <p:clrMapOvr>
    <a:masterClrMapping/>
  </p:clrMapOvr>
  <p:transition>
    <p:check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Повторный курс обучения </a:t>
            </a:r>
          </a:p>
        </p:txBody>
      </p:sp>
      <p:sp>
        <p:nvSpPr>
          <p:cNvPr id="52227" name="Объект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ru-RU" altLang="ru-RU" sz="2700" smtClean="0">
                <a:solidFill>
                  <a:srgbClr val="002060"/>
                </a:solidFill>
                <a:latin typeface="Arial" panose="020B0604020202020204" pitchFamily="34" charset="0"/>
              </a:rPr>
              <a:t>Обучающимся, </a:t>
            </a:r>
          </a:p>
          <a:p>
            <a:pPr marL="80963" indent="0" eaLnBrk="1" hangingPunct="1">
              <a:lnSpc>
                <a:spcPct val="80000"/>
              </a:lnSpc>
              <a:buClr>
                <a:srgbClr val="240AE4"/>
              </a:buClr>
              <a:buFont typeface="Wingdings" panose="05000000000000000000" pitchFamily="2" charset="2"/>
              <a:buChar char="Ø"/>
            </a:pPr>
            <a:r>
              <a:rPr lang="ru-RU" altLang="ru-RU" sz="2700" b="1" smtClean="0">
                <a:solidFill>
                  <a:srgbClr val="FF0000"/>
                </a:solidFill>
                <a:latin typeface="Arial" panose="020B0604020202020204" pitchFamily="34" charset="0"/>
              </a:rPr>
              <a:t>не завершившим </a:t>
            </a:r>
            <a:r>
              <a:rPr lang="ru-RU" altLang="ru-RU" sz="2700" smtClean="0">
                <a:solidFill>
                  <a:srgbClr val="002060"/>
                </a:solidFill>
                <a:latin typeface="Arial" panose="020B0604020202020204" pitchFamily="34" charset="0"/>
              </a:rPr>
              <a:t>основного общего образования, </a:t>
            </a:r>
          </a:p>
          <a:p>
            <a:pPr marL="80963" indent="0" eaLnBrk="1" hangingPunct="1">
              <a:lnSpc>
                <a:spcPct val="80000"/>
              </a:lnSpc>
              <a:buClr>
                <a:srgbClr val="240AE4"/>
              </a:buClr>
              <a:buFont typeface="Wingdings" panose="05000000000000000000" pitchFamily="2" charset="2"/>
              <a:buChar char="Ø"/>
            </a:pPr>
            <a:r>
              <a:rPr lang="ru-RU" altLang="ru-RU" sz="2700" b="1" smtClean="0">
                <a:solidFill>
                  <a:srgbClr val="FF0000"/>
                </a:solidFill>
                <a:latin typeface="Arial" panose="020B0604020202020204" pitchFamily="34" charset="0"/>
              </a:rPr>
              <a:t>не прошедшим </a:t>
            </a:r>
            <a:r>
              <a:rPr lang="ru-RU" altLang="ru-RU" sz="2700" smtClean="0">
                <a:solidFill>
                  <a:srgbClr val="002060"/>
                </a:solidFill>
                <a:latin typeface="Arial" panose="020B0604020202020204" pitchFamily="34" charset="0"/>
              </a:rPr>
              <a:t>ГИА или получившим на ГИА неудовлетворительные результаты</a:t>
            </a:r>
            <a:r>
              <a:rPr lang="ru-RU" altLang="ru-RU" sz="2700" smtClean="0">
                <a:latin typeface="Arial" panose="020B0604020202020204" pitchFamily="34" charset="0"/>
              </a:rPr>
              <a:t> </a:t>
            </a:r>
            <a:r>
              <a:rPr lang="ru-RU" altLang="ru-RU" sz="2700" b="1" smtClean="0">
                <a:solidFill>
                  <a:srgbClr val="FF0000"/>
                </a:solidFill>
                <a:latin typeface="Arial" panose="020B0604020202020204" pitchFamily="34" charset="0"/>
              </a:rPr>
              <a:t>более чем по двум учебным предметам</a:t>
            </a:r>
            <a:r>
              <a:rPr lang="ru-RU" altLang="ru-RU" sz="2700" smtClean="0">
                <a:latin typeface="Arial" panose="020B0604020202020204" pitchFamily="34" charset="0"/>
              </a:rPr>
              <a:t>, </a:t>
            </a:r>
          </a:p>
          <a:p>
            <a:pPr marL="80963" indent="0" eaLnBrk="1" hangingPunct="1">
              <a:lnSpc>
                <a:spcPct val="80000"/>
              </a:lnSpc>
              <a:buClr>
                <a:srgbClr val="240AE4"/>
              </a:buClr>
              <a:buFont typeface="Wingdings" panose="05000000000000000000" pitchFamily="2" charset="2"/>
              <a:buChar char="Ø"/>
            </a:pPr>
            <a:r>
              <a:rPr lang="ru-RU" altLang="ru-RU" sz="2700" smtClean="0">
                <a:solidFill>
                  <a:srgbClr val="002060"/>
                </a:solidFill>
                <a:latin typeface="Arial" panose="020B0604020202020204" pitchFamily="34" charset="0"/>
              </a:rPr>
              <a:t>либо получившим </a:t>
            </a:r>
            <a:r>
              <a:rPr lang="ru-RU" altLang="ru-RU" sz="2700" b="1" smtClean="0">
                <a:solidFill>
                  <a:srgbClr val="FF0000"/>
                </a:solidFill>
                <a:latin typeface="Arial" panose="020B0604020202020204" pitchFamily="34" charset="0"/>
              </a:rPr>
              <a:t>повторно неудовлетворительные результаты по двум учебным предметам</a:t>
            </a:r>
            <a:r>
              <a:rPr lang="ru-RU" altLang="ru-RU" sz="2700" smtClean="0">
                <a:latin typeface="Arial" panose="020B0604020202020204" pitchFamily="34" charset="0"/>
              </a:rPr>
              <a:t> </a:t>
            </a:r>
            <a:r>
              <a:rPr lang="ru-RU" altLang="ru-RU" sz="2700" smtClean="0">
                <a:solidFill>
                  <a:srgbClr val="002060"/>
                </a:solidFill>
                <a:latin typeface="Arial" panose="020B0604020202020204" pitchFamily="34" charset="0"/>
              </a:rPr>
              <a:t>на ГИА в дополнительные сроки, предоставляется право пройти ГИА по соответствующим учебным предметам </a:t>
            </a:r>
            <a:r>
              <a:rPr lang="ru-RU" altLang="ru-RU" sz="2700" b="1" u="sng" smtClean="0">
                <a:solidFill>
                  <a:srgbClr val="FF0000"/>
                </a:solidFill>
                <a:latin typeface="Arial" panose="020B0604020202020204" pitchFamily="34" charset="0"/>
              </a:rPr>
              <a:t>не ранее 1 сентября 2021.</a:t>
            </a:r>
            <a:endParaRPr lang="ru-RU" altLang="ru-RU" sz="2700" u="sng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7" y="274637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Повторный курс обучения </a:t>
            </a:r>
          </a:p>
        </p:txBody>
      </p:sp>
      <p:sp>
        <p:nvSpPr>
          <p:cNvPr id="53251" name="Объект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3000" smtClean="0">
                <a:solidFill>
                  <a:srgbClr val="002060"/>
                </a:solidFill>
                <a:latin typeface="Arial" panose="020B0604020202020204" pitchFamily="34" charset="0"/>
              </a:rPr>
              <a:t>Указанные обучающиеся </a:t>
            </a:r>
            <a:r>
              <a:rPr lang="ru-RU" altLang="ru-RU" sz="3000" u="sng" smtClean="0">
                <a:solidFill>
                  <a:srgbClr val="002060"/>
                </a:solidFill>
                <a:latin typeface="Arial" panose="020B0604020202020204" pitchFamily="34" charset="0"/>
              </a:rPr>
              <a:t>по усмотрению родителей </a:t>
            </a:r>
            <a:r>
              <a:rPr lang="ru-RU" altLang="ru-RU" sz="3000" smtClean="0">
                <a:solidFill>
                  <a:srgbClr val="002060"/>
                </a:solidFill>
                <a:latin typeface="Arial" panose="020B0604020202020204" pitchFamily="34" charset="0"/>
              </a:rPr>
              <a:t>(законных представителей): </a:t>
            </a:r>
          </a:p>
          <a:p>
            <a:pPr marL="80963" indent="0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altLang="ru-RU" sz="3000" smtClean="0">
                <a:solidFill>
                  <a:srgbClr val="002060"/>
                </a:solidFill>
                <a:latin typeface="Arial" panose="020B0604020202020204" pitchFamily="34" charset="0"/>
              </a:rPr>
              <a:t>оставляются на </a:t>
            </a:r>
            <a:r>
              <a:rPr lang="ru-RU" altLang="ru-RU" sz="3000" b="1" smtClean="0">
                <a:solidFill>
                  <a:srgbClr val="002060"/>
                </a:solidFill>
                <a:latin typeface="Arial" panose="020B0604020202020204" pitchFamily="34" charset="0"/>
              </a:rPr>
              <a:t>повторное</a:t>
            </a:r>
            <a:r>
              <a:rPr lang="ru-RU" altLang="ru-RU" sz="3000" smtClean="0">
                <a:solidFill>
                  <a:srgbClr val="002060"/>
                </a:solidFill>
                <a:latin typeface="Arial" panose="020B0604020202020204" pitchFamily="34" charset="0"/>
              </a:rPr>
              <a:t> обучение; </a:t>
            </a:r>
          </a:p>
          <a:p>
            <a:pPr marL="80963" indent="0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altLang="ru-RU" sz="3000" smtClean="0">
                <a:solidFill>
                  <a:srgbClr val="002060"/>
                </a:solidFill>
                <a:latin typeface="Arial" panose="020B0604020202020204" pitchFamily="34" charset="0"/>
              </a:rPr>
              <a:t>переводятся на </a:t>
            </a:r>
            <a:r>
              <a:rPr lang="ru-RU" altLang="ru-RU" sz="3000" b="1" smtClean="0">
                <a:solidFill>
                  <a:srgbClr val="002060"/>
                </a:solidFill>
                <a:latin typeface="Arial" panose="020B0604020202020204" pitchFamily="34" charset="0"/>
              </a:rPr>
              <a:t>обучение по адаптированным </a:t>
            </a:r>
            <a:r>
              <a:rPr lang="ru-RU" altLang="ru-RU" sz="3000" smtClean="0">
                <a:solidFill>
                  <a:srgbClr val="002060"/>
                </a:solidFill>
                <a:latin typeface="Arial" panose="020B0604020202020204" pitchFamily="34" charset="0"/>
              </a:rPr>
              <a:t>образовательным программам в соответствии с рекомендациями психолого-медико- педагогической комиссии;</a:t>
            </a:r>
          </a:p>
          <a:p>
            <a:pPr marL="80963" indent="0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altLang="ru-RU" sz="3000" smtClean="0">
                <a:solidFill>
                  <a:srgbClr val="002060"/>
                </a:solidFill>
                <a:latin typeface="Arial" panose="020B0604020202020204" pitchFamily="34" charset="0"/>
              </a:rPr>
              <a:t>переводятся на </a:t>
            </a:r>
            <a:r>
              <a:rPr lang="ru-RU" altLang="ru-RU" sz="3000" b="1" smtClean="0">
                <a:solidFill>
                  <a:srgbClr val="002060"/>
                </a:solidFill>
                <a:latin typeface="Arial" panose="020B0604020202020204" pitchFamily="34" charset="0"/>
              </a:rPr>
              <a:t>обучение по индивидуальному учебному плану</a:t>
            </a:r>
            <a:r>
              <a:rPr lang="ru-RU" altLang="ru-RU" sz="300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r>
              <a:rPr lang="ru-RU" altLang="ru-RU" sz="3000" smtClean="0">
                <a:latin typeface="Arial" panose="020B0604020202020204" pitchFamily="34" charset="0"/>
              </a:rPr>
              <a:t> </a:t>
            </a:r>
            <a:endParaRPr lang="ru-RU" altLang="ru-RU" sz="3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0559" y="5287980"/>
            <a:ext cx="1615135" cy="138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210" algn="ctr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К повторной сдаче экзаменов </a:t>
            </a:r>
            <a:r>
              <a:rPr lang="ru-RU" sz="36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не </a:t>
            </a:r>
            <a:r>
              <a:rPr lang="ru-RU" sz="36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допускаются:</a:t>
            </a:r>
            <a:endParaRPr lang="ru-RU" sz="36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600200"/>
            <a:ext cx="7921625" cy="3540125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240AE4"/>
              </a:buClr>
              <a:buFont typeface="Wingdings" panose="05000000000000000000" pitchFamily="2" charset="2"/>
              <a:buChar char="Ø"/>
            </a:pPr>
            <a:r>
              <a:rPr lang="ru-RU" altLang="ru-RU" smtClean="0">
                <a:solidFill>
                  <a:srgbClr val="002060"/>
                </a:solidFill>
                <a:latin typeface="Arial" panose="020B0604020202020204" pitchFamily="34" charset="0"/>
              </a:rPr>
              <a:t>обучающиеся, </a:t>
            </a:r>
            <a:r>
              <a:rPr lang="ru-RU" altLang="ru-RU" b="1" u="sng" smtClean="0">
                <a:solidFill>
                  <a:srgbClr val="002060"/>
                </a:solidFill>
                <a:latin typeface="Arial" panose="020B0604020202020204" pitchFamily="34" charset="0"/>
              </a:rPr>
              <a:t>удаленные с экзамена за нарушение </a:t>
            </a:r>
            <a:r>
              <a:rPr lang="ru-RU" altLang="ru-RU" smtClean="0">
                <a:solidFill>
                  <a:srgbClr val="002060"/>
                </a:solidFill>
                <a:latin typeface="Arial" panose="020B0604020202020204" pitchFamily="34" charset="0"/>
              </a:rPr>
              <a:t>установленного порядка проведения ГИА;</a:t>
            </a:r>
          </a:p>
          <a:p>
            <a:pPr>
              <a:spcBef>
                <a:spcPct val="0"/>
              </a:spcBef>
              <a:buClr>
                <a:srgbClr val="240AE4"/>
              </a:buClr>
              <a:buFont typeface="Wingdings" panose="05000000000000000000" pitchFamily="2" charset="2"/>
              <a:buChar char="Ø"/>
            </a:pPr>
            <a:r>
              <a:rPr lang="ru-RU" altLang="ru-RU" smtClean="0">
                <a:solidFill>
                  <a:srgbClr val="002060"/>
                </a:solidFill>
                <a:latin typeface="Arial" panose="020B0604020202020204" pitchFamily="34" charset="0"/>
              </a:rPr>
              <a:t>обучающиеся, </a:t>
            </a:r>
            <a:r>
              <a:rPr lang="ru-RU" altLang="ru-RU" b="1" u="sng" smtClean="0">
                <a:solidFill>
                  <a:srgbClr val="002060"/>
                </a:solidFill>
                <a:latin typeface="Arial" panose="020B0604020202020204" pitchFamily="34" charset="0"/>
              </a:rPr>
              <a:t>результаты</a:t>
            </a:r>
            <a:r>
              <a:rPr lang="ru-RU" altLang="ru-RU" b="1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mtClean="0">
                <a:solidFill>
                  <a:srgbClr val="002060"/>
                </a:solidFill>
                <a:latin typeface="Arial" panose="020B0604020202020204" pitchFamily="34" charset="0"/>
              </a:rPr>
              <a:t>которых были </a:t>
            </a:r>
            <a:r>
              <a:rPr lang="ru-RU" altLang="ru-RU" b="1" u="sng" smtClean="0">
                <a:solidFill>
                  <a:srgbClr val="002060"/>
                </a:solidFill>
                <a:latin typeface="Arial" panose="020B0604020202020204" pitchFamily="34" charset="0"/>
              </a:rPr>
              <a:t>аннулированы ГЭК </a:t>
            </a:r>
            <a:r>
              <a:rPr lang="ru-RU" altLang="ru-RU" smtClean="0">
                <a:solidFill>
                  <a:srgbClr val="002060"/>
                </a:solidFill>
                <a:latin typeface="Arial" panose="020B0604020202020204" pitchFamily="34" charset="0"/>
              </a:rPr>
              <a:t>за нарушение ими установленного порядка проведения ГИА.</a:t>
            </a:r>
            <a:endParaRPr lang="ru-RU" altLang="ru-RU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737" y="5355063"/>
            <a:ext cx="1727548" cy="147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5"/>
            <a:ext cx="7848872" cy="99060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Оценивание экзаменационных работ участников государственной итоговой аттестации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916832"/>
            <a:ext cx="7956376" cy="4248472"/>
          </a:xfrm>
          <a:solidFill>
            <a:srgbClr val="FFFFCC"/>
          </a:solidFill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buFont typeface="Wingdings 2" panose="05020102010507070707" pitchFamily="18" charset="2"/>
              <a:buChar char="•"/>
              <a:defRPr/>
            </a:pPr>
            <a:r>
              <a:rPr sz="3600" b="1" noProof="1">
                <a:solidFill>
                  <a:srgbClr val="002060"/>
                </a:solidFill>
                <a:latin typeface="Corbel" panose="020B0503020204020204" pitchFamily="34" charset="0"/>
              </a:rPr>
              <a:t>      </a:t>
            </a:r>
            <a:r>
              <a:rPr sz="3600" b="1" noProof="1">
                <a:solidFill>
                  <a:srgbClr val="002060"/>
                </a:solidFill>
                <a:latin typeface="Calibri" panose="020F0502020204030204" pitchFamily="34" charset="0"/>
              </a:rPr>
              <a:t>Полученные результаты в первичных баллах (сумма баллов за правильно выполненные задания экзаменационной работы) переводят в пятибалльную систему оценивания.</a:t>
            </a:r>
          </a:p>
        </p:txBody>
      </p:sp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258888" y="836613"/>
            <a:ext cx="7472362" cy="2286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900" b="1" dirty="0" smtClean="0">
                <a:solidFill>
                  <a:srgbClr val="003F75"/>
                </a:solidFill>
                <a:effectLst/>
                <a:latin typeface="Arial" pitchFamily="34" charset="0"/>
              </a:rPr>
              <a:t>Порядок и формы проведения государственной итоговой аттестации выпускников 9 классов </a:t>
            </a:r>
            <a:br>
              <a:rPr lang="ru-RU" altLang="ru-RU" sz="2900" b="1" dirty="0" smtClean="0">
                <a:solidFill>
                  <a:srgbClr val="003F75"/>
                </a:solidFill>
                <a:effectLst/>
                <a:latin typeface="Arial" pitchFamily="34" charset="0"/>
              </a:rPr>
            </a:br>
            <a:r>
              <a:rPr lang="ru-RU" altLang="ru-RU" sz="2900" b="1" dirty="0" smtClean="0">
                <a:solidFill>
                  <a:srgbClr val="003F75"/>
                </a:solidFill>
                <a:effectLst/>
                <a:latin typeface="Arial" pitchFamily="34" charset="0"/>
              </a:rPr>
              <a:t>в 2020-2021 учебном году</a:t>
            </a:r>
            <a:br>
              <a:rPr lang="ru-RU" altLang="ru-RU" sz="2900" b="1" dirty="0" smtClean="0">
                <a:solidFill>
                  <a:srgbClr val="003F75"/>
                </a:solidFill>
                <a:effectLst/>
                <a:latin typeface="Arial" pitchFamily="34" charset="0"/>
              </a:rPr>
            </a:br>
            <a:endParaRPr lang="ru-RU" altLang="ru-RU" sz="2900" b="1" dirty="0" smtClean="0">
              <a:solidFill>
                <a:srgbClr val="003F75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852936"/>
            <a:ext cx="4752528" cy="3168352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0"/>
            <a:ext cx="6424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</a:bodyPr>
          <a:lstStyle/>
          <a:p>
            <a:pPr marL="365760" indent="-283210" algn="ctr" eaLnBrk="1" hangingPunct="1"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lang="ru-RU" sz="4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Аттестат об основном общем образовании </a:t>
            </a:r>
          </a:p>
        </p:txBody>
      </p:sp>
      <p:sp>
        <p:nvSpPr>
          <p:cNvPr id="21507" name="Объект 2"/>
          <p:cNvSpPr>
            <a:spLocks noGrp="1" noChangeArrowheads="1"/>
          </p:cNvSpPr>
          <p:nvPr>
            <p:ph idx="1"/>
          </p:nvPr>
        </p:nvSpPr>
        <p:spPr>
          <a:xfrm>
            <a:off x="571500" y="1773238"/>
            <a:ext cx="8356600" cy="2924175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ru-RU" altLang="ru-RU" sz="2400" dirty="0" smtClean="0">
                <a:latin typeface="Arial" panose="020B0604020202020204" pitchFamily="34" charset="0"/>
              </a:rPr>
              <a:t>      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 2020-2021 учебном году основанием для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получения аттестата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 основном общем образовании является успешное прохождение ГИА-9 по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двум учебным предметам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1" descr="C:\Users\Евгения\Desktop\Общешкольные родительские собрания, 2015-2016 - копия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81525"/>
            <a:ext cx="34559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933351"/>
      </p:ext>
    </p:extLst>
  </p:cSld>
  <p:clrMapOvr>
    <a:masterClrMapping/>
  </p:clrMapOvr>
  <p:transition>
    <p:split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Поступление в 10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основании результатов контрольной работы выбирают профиль обучения и заполняют индивидуальный учебный план (ИУП)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До 10 июня </a:t>
            </a:r>
            <a:r>
              <a:rPr lang="ru-RU" dirty="0" smtClean="0"/>
              <a:t>получить от классных руководителей, заполнить и сдать в лицей ИУП!</a:t>
            </a:r>
          </a:p>
          <a:p>
            <a:r>
              <a:rPr lang="ru-RU" dirty="0" smtClean="0"/>
              <a:t>Должны быть готовы к смене потока и классного коллектива.</a:t>
            </a:r>
          </a:p>
        </p:txBody>
      </p:sp>
    </p:spTree>
    <p:extLst>
      <p:ext uri="{BB962C8B-B14F-4D97-AF65-F5344CB8AC3E}">
        <p14:creationId xmlns:p14="http://schemas.microsoft.com/office/powerpoint/2010/main" val="3480905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ИУП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038" t="15001" r="34250" b="13600"/>
          <a:stretch/>
        </p:blipFill>
        <p:spPr>
          <a:xfrm>
            <a:off x="3419872" y="404664"/>
            <a:ext cx="4844837" cy="63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97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C:\Users\Евгения\Desktop\Общешкольные родительские собрания, 2015-2016\9 класс, 2015-2016\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63" y="0"/>
            <a:ext cx="99695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/>
          <p:nvPr/>
        </p:nvSpPr>
        <p:spPr>
          <a:xfrm>
            <a:off x="179511" y="5777880"/>
            <a:ext cx="8712968" cy="1080120"/>
          </a:xfrm>
          <a:prstGeom prst="ellipseRibbon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Удачи на экзаменах!</a:t>
            </a: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НПА, регламентирующие 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г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осударственную итоговую                                аттестацию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Постановление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 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Правительства РФ от 26.02.2021 №256 «Об особенностях проведения ГИА по образовательным программам основного общего и среднего общего образования в 2021 году»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Приказ министерства просвещения РФ 16.03.2021 №104/306 «об особенностях проведения ГИА по образовательным программам основного общего образования в 2021 году»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  <a:cs typeface="+mn-cs"/>
              </a:rPr>
              <a:t>Письмо </a:t>
            </a: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</a:rPr>
              <a:t>министерства просвещения 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</a:rPr>
              <a:t>РФ 05.02.2021 «О заполнении и выдаче аттестатов об основном общем и среднем общем образовании в 2020-2021 учебном году»</a:t>
            </a:r>
            <a:endParaRPr lang="ru-RU" sz="2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191" t="6278" r="3331"/>
          <a:stretch>
            <a:fillRect/>
          </a:stretch>
        </p:blipFill>
        <p:spPr bwMode="auto">
          <a:xfrm>
            <a:off x="683568" y="-16531"/>
            <a:ext cx="2861188" cy="2559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539750" y="1125538"/>
            <a:ext cx="835342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/>
            <a:r>
              <a:rPr lang="ru-RU" altLang="ru-RU" sz="2800" b="1" i="1" dirty="0">
                <a:solidFill>
                  <a:srgbClr val="002060"/>
                </a:solidFill>
              </a:rPr>
              <a:t>                         </a:t>
            </a:r>
            <a:r>
              <a:rPr lang="ru-RU" altLang="ru-RU" sz="2600" b="1" i="1" dirty="0">
                <a:solidFill>
                  <a:srgbClr val="002060"/>
                </a:solidFill>
              </a:rPr>
              <a:t>К государственной итоговой  </a:t>
            </a:r>
            <a:endParaRPr lang="en-US" altLang="ru-RU" sz="2600" b="1" i="1" dirty="0">
              <a:solidFill>
                <a:srgbClr val="002060"/>
              </a:solidFill>
            </a:endParaRPr>
          </a:p>
          <a:p>
            <a:pPr lvl="1"/>
            <a:r>
              <a:rPr lang="ru-RU" altLang="ru-RU" sz="2600" b="1" i="1" dirty="0">
                <a:solidFill>
                  <a:srgbClr val="002060"/>
                </a:solidFill>
              </a:rPr>
              <a:t>                         аттестации допускаются </a:t>
            </a:r>
            <a:endParaRPr lang="en-US" altLang="ru-RU" sz="2600" b="1" i="1" dirty="0">
              <a:solidFill>
                <a:srgbClr val="002060"/>
              </a:solidFill>
            </a:endParaRPr>
          </a:p>
          <a:p>
            <a:pPr lvl="1"/>
            <a:r>
              <a:rPr lang="ru-RU" altLang="ru-RU" sz="2600" b="1" i="1" dirty="0">
                <a:solidFill>
                  <a:srgbClr val="002060"/>
                </a:solidFill>
              </a:rPr>
              <a:t>                         обучающиеся </a:t>
            </a:r>
            <a:r>
              <a:rPr lang="en-US" altLang="ru-RU" sz="2600" b="1" i="1" dirty="0">
                <a:solidFill>
                  <a:srgbClr val="002060"/>
                </a:solidFill>
              </a:rPr>
              <a:t>IX</a:t>
            </a:r>
            <a:r>
              <a:rPr lang="ru-RU" altLang="ru-RU" sz="2600" b="1" i="1" dirty="0">
                <a:solidFill>
                  <a:srgbClr val="002060"/>
                </a:solidFill>
              </a:rPr>
              <a:t> классов,  </a:t>
            </a:r>
          </a:p>
          <a:p>
            <a:pPr lvl="1"/>
            <a:r>
              <a:rPr lang="ru-RU" altLang="ru-RU" sz="2600" b="1" i="1" dirty="0">
                <a:solidFill>
                  <a:srgbClr val="FF0000"/>
                </a:solidFill>
              </a:rPr>
              <a:t>не имеющие академической задолженности и в полном объеме выполнившие учебный </a:t>
            </a:r>
            <a:r>
              <a:rPr lang="ru-RU" altLang="ru-RU" sz="2600" b="1" i="1" dirty="0" smtClean="0">
                <a:solidFill>
                  <a:srgbClr val="FF0000"/>
                </a:solidFill>
              </a:rPr>
              <a:t>план </a:t>
            </a:r>
            <a:r>
              <a:rPr lang="ru-RU" altLang="ru-RU" sz="2600" b="1" i="1" dirty="0" smtClean="0">
                <a:solidFill>
                  <a:srgbClr val="002060"/>
                </a:solidFill>
              </a:rPr>
              <a:t>( </a:t>
            </a:r>
            <a:r>
              <a:rPr lang="ru-RU" altLang="ru-RU" sz="2600" b="1" i="1" dirty="0">
                <a:solidFill>
                  <a:srgbClr val="002060"/>
                </a:solidFill>
              </a:rPr>
              <a:t>имеющие годовые отметки по  всем учебным предметам учебного плана общеобразовательного учреждения</a:t>
            </a:r>
            <a:r>
              <a:rPr lang="ru-RU" altLang="ru-RU" sz="2600" b="1" i="1" u="sng" dirty="0">
                <a:solidFill>
                  <a:srgbClr val="002060"/>
                </a:solidFill>
              </a:rPr>
              <a:t> за все года обучения и за </a:t>
            </a:r>
            <a:r>
              <a:rPr lang="en-US" altLang="ru-RU" sz="2600" b="1" i="1" u="sng" dirty="0">
                <a:solidFill>
                  <a:srgbClr val="002060"/>
                </a:solidFill>
              </a:rPr>
              <a:t>IX</a:t>
            </a:r>
            <a:r>
              <a:rPr lang="ru-RU" altLang="ru-RU" sz="2600" b="1" i="1" u="sng" dirty="0">
                <a:solidFill>
                  <a:srgbClr val="002060"/>
                </a:solidFill>
              </a:rPr>
              <a:t> класс не ниже удовлетворительных </a:t>
            </a:r>
            <a:r>
              <a:rPr lang="ru-RU" altLang="ru-RU" sz="2600" b="1" i="1" dirty="0">
                <a:solidFill>
                  <a:srgbClr val="002060"/>
                </a:solidFill>
              </a:rPr>
              <a:t>) </a:t>
            </a:r>
            <a:r>
              <a:rPr lang="ru-RU" altLang="zh-CN" sz="2600" b="1" i="1" dirty="0">
                <a:solidFill>
                  <a:srgbClr val="FF0000"/>
                </a:solidFill>
                <a:cs typeface="华文中宋"/>
              </a:rPr>
              <a:t>и получившие «зачет» на итоговом собеседовании по русскому </a:t>
            </a:r>
            <a:r>
              <a:rPr lang="ru-RU" altLang="zh-CN" sz="2600" b="1" i="1" dirty="0" smtClean="0">
                <a:solidFill>
                  <a:srgbClr val="FF0000"/>
                </a:solidFill>
                <a:cs typeface="华文中宋"/>
              </a:rPr>
              <a:t>языку </a:t>
            </a:r>
            <a:r>
              <a:rPr lang="ru-RU" altLang="zh-CN" sz="2600" i="1" dirty="0" smtClean="0">
                <a:solidFill>
                  <a:schemeClr val="bg2">
                    <a:lumMod val="10000"/>
                  </a:schemeClr>
                </a:solidFill>
                <a:cs typeface="华文中宋"/>
              </a:rPr>
              <a:t>и за защиту проекта</a:t>
            </a:r>
            <a:endParaRPr lang="ru-RU" altLang="zh-CN" sz="2600" i="1" dirty="0">
              <a:solidFill>
                <a:schemeClr val="bg2">
                  <a:lumMod val="10000"/>
                </a:schemeClr>
              </a:solidFill>
              <a:cs typeface="华文中宋"/>
            </a:endParaRPr>
          </a:p>
          <a:p>
            <a:pPr lvl="1"/>
            <a:endParaRPr lang="ru-RU" alt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04664"/>
            <a:ext cx="4737785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ru-RU" sz="4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Участники ГИА</a:t>
            </a:r>
            <a:endParaRPr lang="ru-RU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6" name="Picture 2" descr="E:\Диск Д\аттесация-2012\s549818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19065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1403350" y="2060575"/>
            <a:ext cx="7454900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b="1" i="1" dirty="0">
                <a:solidFill>
                  <a:srgbClr val="002060"/>
                </a:solidFill>
              </a:rPr>
              <a:t>                         </a:t>
            </a:r>
            <a:r>
              <a:rPr lang="ru-RU" altLang="ru-RU" sz="3200" b="1" i="1" dirty="0">
                <a:solidFill>
                  <a:srgbClr val="002060"/>
                </a:solidFill>
              </a:rPr>
              <a:t>Решение о допуске к государственной итоговой аттестации принимается педагогическим советом образовательной организации и оформляется распорядительным актом образовательной </a:t>
            </a:r>
            <a:r>
              <a:rPr lang="ru-RU" altLang="ru-RU" sz="3200" b="1" i="1" dirty="0" smtClean="0">
                <a:solidFill>
                  <a:srgbClr val="002060"/>
                </a:solidFill>
              </a:rPr>
              <a:t>организации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 21 </a:t>
            </a:r>
            <a:r>
              <a:rPr lang="ru-RU" altLang="ru-RU" sz="3200" b="1" i="1" dirty="0">
                <a:solidFill>
                  <a:srgbClr val="FF0000"/>
                </a:solidFill>
              </a:rPr>
              <a:t>мая </a:t>
            </a:r>
            <a:r>
              <a:rPr lang="ru-RU" altLang="ru-RU" sz="3200" b="1" i="1" dirty="0">
                <a:solidFill>
                  <a:srgbClr val="002060"/>
                </a:solidFill>
              </a:rPr>
              <a:t>текущего года</a:t>
            </a:r>
            <a:r>
              <a:rPr lang="ru-RU" altLang="ru-RU" sz="32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04664"/>
            <a:ext cx="4737785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ru-RU" sz="4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Участники ГИА</a:t>
            </a:r>
            <a:endParaRPr lang="ru-RU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40" name="Picture 2" descr="d:\Desktop\рабочий стол, 2016-2017 уч. год\Аналитика\1 четверть 2016-2017 уч. год\33157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302418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algn="ctr"/>
            <a:r>
              <a:rPr lang="ru-RU" altLang="ru-RU" sz="3600" smtClean="0">
                <a:effectLst/>
                <a:latin typeface="Times New Roman" panose="02020603050405020304" pitchFamily="18" charset="0"/>
              </a:rPr>
              <a:t>ОГЭ  выпускников 9-х классов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ru-RU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Для всех 9-классников государственная итоговая аттестация проводится в форме </a:t>
            </a:r>
            <a: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основного государственного экзамена, </a:t>
            </a:r>
            <a:r>
              <a:rPr lang="ru-RU" altLang="ru-RU" dirty="0" smtClean="0">
                <a:latin typeface="Times New Roman" panose="02020603050405020304" pitchFamily="18" charset="0"/>
              </a:rPr>
              <a:t>для обучающихся с ограниченными возможностями здоровья </a:t>
            </a:r>
            <a: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- в форме государственного выпускного экзамена</a:t>
            </a:r>
            <a:endParaRPr lang="ru-RU" altLang="ru-RU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4" name="Рисунок 3" descr="&amp;ucy;&amp;chcy;&amp;iecy;&amp;ncy;&amp;icy;&amp;kcy;&amp;icy; &amp;scy;&amp;dcy;&amp;acy;&amp;yucy;&amp;tcy; &amp;gcy;&amp;i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1571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706437"/>
          </a:xfrm>
        </p:spPr>
        <p:txBody>
          <a:bodyPr/>
          <a:lstStyle/>
          <a:p>
            <a:pPr algn="ctr" eaLnBrk="1" hangingPunct="1"/>
            <a:r>
              <a:rPr lang="ru-RU" altLang="zh-CN" sz="2800" dirty="0" smtClean="0">
                <a:solidFill>
                  <a:srgbClr val="240AE4"/>
                </a:solidFill>
                <a:effectLst/>
                <a:cs typeface="华文中宋"/>
              </a:rPr>
              <a:t>Формы проведения ГИА  в 9кл</a:t>
            </a:r>
          </a:p>
        </p:txBody>
      </p:sp>
      <p:graphicFrame>
        <p:nvGraphicFramePr>
          <p:cNvPr id="20483" name="Замещающее содержимое 2048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8631533"/>
              </p:ext>
            </p:extLst>
          </p:nvPr>
        </p:nvGraphicFramePr>
        <p:xfrm>
          <a:off x="1115616" y="981075"/>
          <a:ext cx="7776864" cy="5250384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1511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5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ОГЭ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основной государственный экзамен</a:t>
                      </a:r>
                      <a:endParaRPr kumimoji="0" lang="ru-RU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5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3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</a:t>
                      </a:r>
                      <a:endParaRPr kumimoji="0" lang="ru-RU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340</TotalTime>
  <Words>1619</Words>
  <Application>Microsoft Office PowerPoint</Application>
  <PresentationFormat>Экран (4:3)</PresentationFormat>
  <Paragraphs>236</Paragraphs>
  <Slides>44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44</vt:i4>
      </vt:variant>
    </vt:vector>
  </HeadingPairs>
  <TitlesOfParts>
    <vt:vector size="60" baseType="lpstr">
      <vt:lpstr>宋体</vt:lpstr>
      <vt:lpstr>Aparajita</vt:lpstr>
      <vt:lpstr>Arial</vt:lpstr>
      <vt:lpstr>Arial Black</vt:lpstr>
      <vt:lpstr>Calibri</vt:lpstr>
      <vt:lpstr>Corbel</vt:lpstr>
      <vt:lpstr>Franklin Gothic Demi</vt:lpstr>
      <vt:lpstr>Gill Sans MT</vt:lpstr>
      <vt:lpstr>华文中宋</vt:lpstr>
      <vt:lpstr>Symbol</vt:lpstr>
      <vt:lpstr>Times New Roman</vt:lpstr>
      <vt:lpstr>Trebuchet MS</vt:lpstr>
      <vt:lpstr>Verdana</vt:lpstr>
      <vt:lpstr>Wingdings</vt:lpstr>
      <vt:lpstr>Wingdings 2</vt:lpstr>
      <vt:lpstr>Солнцестояние</vt:lpstr>
      <vt:lpstr>Родительское собрание</vt:lpstr>
      <vt:lpstr>Контрольные работы</vt:lpstr>
      <vt:lpstr>Сроки проведения</vt:lpstr>
      <vt:lpstr>Порядок и формы проведения государственной итоговой аттестации выпускников 9 классов  в 2020-2021 учебном году </vt:lpstr>
      <vt:lpstr>Презентация PowerPoint</vt:lpstr>
      <vt:lpstr>Презентация PowerPoint</vt:lpstr>
      <vt:lpstr>Презентация PowerPoint</vt:lpstr>
      <vt:lpstr>ОГЭ  выпускников 9-х классов</vt:lpstr>
      <vt:lpstr>Формы проведения ГИА  в 9кл</vt:lpstr>
      <vt:lpstr>      Государственная итоговая аттестация по программам основного общего образования в 2020-2021 учебном году включает в себя:</vt:lpstr>
      <vt:lpstr>Подача заявления</vt:lpstr>
      <vt:lpstr>Презентация PowerPoint</vt:lpstr>
      <vt:lpstr>Расписание экзаменов</vt:lpstr>
      <vt:lpstr>Как подготовиться к экзаменам?</vt:lpstr>
      <vt:lpstr>Федеральный институт  педагогических измерений</vt:lpstr>
      <vt:lpstr>Подготовка к ГИА</vt:lpstr>
      <vt:lpstr>Информационные ресурсы по вопросам ОГЭ </vt:lpstr>
      <vt:lpstr>Презентация PowerPoint</vt:lpstr>
      <vt:lpstr>Продолжительность проведения государственной итоговой аттестации</vt:lpstr>
      <vt:lpstr>Порядок проведения государственной итоговой аттестации выпускников IХ классов  </vt:lpstr>
      <vt:lpstr>Порядок проведения государственной итоговой аттестации выпускников IХ классов  </vt:lpstr>
      <vt:lpstr>Порядок проведения государственной итоговой аттестации выпускников IХ классов  </vt:lpstr>
      <vt:lpstr>Экзаменационная работа выполняется учениками самостоятельно,  задавать какие-либо вопросы по содержанию работы не разрешается.</vt:lpstr>
      <vt:lpstr>Презентация PowerPoint</vt:lpstr>
      <vt:lpstr>Презентация PowerPoint</vt:lpstr>
      <vt:lpstr>Организация проведения ОГЭ</vt:lpstr>
      <vt:lpstr>Особенности ГИА-9 </vt:lpstr>
      <vt:lpstr>Презентация PowerPoint</vt:lpstr>
      <vt:lpstr>Презентация PowerPoint</vt:lpstr>
      <vt:lpstr>                Как проверяются ответы на задания ГИА-9      Ответы на задания типа А (выбор из вариантов)  и типа В (краткие свободные ответы) проверяют с помощью компьютера.   Задания типа С (развернутые свободные ответы) проверяют два независимых друг от друга эксперта.   После этого информация автоматически пересылается по защищенным каналам связи в ФЦТ, где  происходит автоматический подсчет баллов для каждого учащегося, (результаты сохраняются в федеральной базе данных).</vt:lpstr>
      <vt:lpstr>Апелляция </vt:lpstr>
      <vt:lpstr>Апелляция</vt:lpstr>
      <vt:lpstr>Презентация PowerPoint</vt:lpstr>
      <vt:lpstr>Презентация PowerPoint</vt:lpstr>
      <vt:lpstr>Повторная аттестация</vt:lpstr>
      <vt:lpstr>Повторный курс обучения </vt:lpstr>
      <vt:lpstr>Повторный курс обучения </vt:lpstr>
      <vt:lpstr>К повторной сдаче экзаменов не допускаются:</vt:lpstr>
      <vt:lpstr>Оценивание экзаменационных работ участников государственной итоговой аттестации</vt:lpstr>
      <vt:lpstr>Презентация PowerPoint</vt:lpstr>
      <vt:lpstr>Аттестат об основном общем образовании </vt:lpstr>
      <vt:lpstr>Поступление в 10 класс</vt:lpstr>
      <vt:lpstr>ИУП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Платонова С.А.</dc:creator>
  <cp:lastModifiedBy> Фалеева Татьяна Анатольевна</cp:lastModifiedBy>
  <cp:revision>405</cp:revision>
  <cp:lastPrinted>2013-12-02T06:33:48Z</cp:lastPrinted>
  <dcterms:created xsi:type="dcterms:W3CDTF">2012-09-09T07:26:04Z</dcterms:created>
  <dcterms:modified xsi:type="dcterms:W3CDTF">2021-05-12T13:57:32Z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1049-10.2.0.5965</vt:lpwstr>
  </property>
</Properties>
</file>