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1" r:id="rId18"/>
    <p:sldId id="280" r:id="rId19"/>
    <p:sldId id="282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45414EE-4D8C-48BA-AE72-BFE8FCEC86FD}">
  <a:tblStyle styleId="{F45414EE-4D8C-48BA-AE72-BFE8FCEC86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7070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194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5ec7ce8e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5ec7ce8ef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9871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363a6b992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363a6b992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2246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5ec7ce8ef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95ec7ce8ef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454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363a6b99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9363a6b99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3449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5ec7ce8ef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95ec7ce8ef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7490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95ec7ce8ef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95ec7ce8ef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064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5ec7ce8ef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95ec7ce8ef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2530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9363a6b992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9363a6b992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0800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912695600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912695600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0958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9363a6b992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9363a6b992_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026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5ec7ce8e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5ec7ce8e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463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2adf98e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2adf98e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8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5ec7ce8ef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5ec7ce8ef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218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5ec7ce8ef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5ec7ce8ef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279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12695600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12695600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157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1269560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1269560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4192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5ec7ce8ef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5ec7ce8ef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8974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12695600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12695600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07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irovlel@yandex.r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Родительское собрание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31.08.2020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Признаки заболевания</a:t>
            </a:r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При обнаружении каких-либо признаков заболевания (температура выше 37,1, кашель, насморк, слезотечение):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>
                <a:solidFill>
                  <a:srgbClr val="000000"/>
                </a:solidFill>
              </a:rPr>
              <a:t>помещение в изолятор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>
                <a:solidFill>
                  <a:srgbClr val="000000"/>
                </a:solidFill>
              </a:rPr>
              <a:t>вызов родителей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>
                <a:solidFill>
                  <a:srgbClr val="000000"/>
                </a:solidFill>
              </a:rPr>
              <a:t>вызов врача на дом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Наличие справки </a:t>
            </a:r>
            <a:r>
              <a:rPr lang="ru" u="sng">
                <a:solidFill>
                  <a:srgbClr val="FF0000"/>
                </a:solidFill>
              </a:rPr>
              <a:t>ОБЯЗАТЕЛЬНО</a:t>
            </a:r>
            <a:r>
              <a:rPr lang="ru">
                <a:solidFill>
                  <a:srgbClr val="000000"/>
                </a:solidFill>
              </a:rPr>
              <a:t>!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000000"/>
                </a:solidFill>
              </a:rPr>
              <a:t>Пропуск учебных дней только при </a:t>
            </a:r>
            <a:r>
              <a:rPr lang="ru" u="sng">
                <a:solidFill>
                  <a:srgbClr val="FF0000"/>
                </a:solidFill>
              </a:rPr>
              <a:t>наличии справки</a:t>
            </a:r>
            <a:r>
              <a:rPr lang="ru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Пропуск учебных дней</a:t>
            </a:r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19200"/>
          </a:xfrm>
          <a:prstGeom prst="rect">
            <a:avLst/>
          </a:prstGeom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>
                <a:solidFill>
                  <a:srgbClr val="000000"/>
                </a:solidFill>
              </a:rPr>
              <a:t>Возвращение из-за границы: обязаны в трехдневный срок пройти обследование и предоставить справку от врача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>
                <a:solidFill>
                  <a:srgbClr val="000000"/>
                </a:solidFill>
              </a:rPr>
              <a:t>Пропуск занятий по уважительной причине (соревнования, конкурсы, олимпиады, семейные обстоятельства) только при наличии </a:t>
            </a:r>
            <a:r>
              <a:rPr lang="ru" sz="2100" b="1">
                <a:solidFill>
                  <a:srgbClr val="FF0000"/>
                </a:solidFill>
              </a:rPr>
              <a:t>заявления</a:t>
            </a:r>
            <a:r>
              <a:rPr lang="ru">
                <a:solidFill>
                  <a:srgbClr val="000000"/>
                </a:solidFill>
              </a:rPr>
              <a:t>, подписанного у классного руководителя за 2 дня до отсутствия (никаких УСТНЫХ договоренностей).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ru">
                <a:solidFill>
                  <a:srgbClr val="000000"/>
                </a:solidFill>
              </a:rPr>
              <a:t>Пропуск занятий по болезни - возвращение в лицей только со справкой от врача (никаких ОТЛЕЖИМСЯ пару дней)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311700" y="191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Особенности учебного процесса</a:t>
            </a:r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body" idx="1"/>
          </p:nvPr>
        </p:nvSpPr>
        <p:spPr>
          <a:xfrm>
            <a:off x="311700" y="852800"/>
            <a:ext cx="8520600" cy="37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5-7 классы учатся в одном кабинете (кроме уроков информатики, технологии, физики, физкультуры и иностранных языков)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за остальными классами (группами) кабинеты будут закрепляться по возможности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8-ые классы: вторник, четверг, пятница учатся классами; понедельник, среда - группами (потоками)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9-ые классы: вторник, среда, четверг учатся классами; понедельник, пятница - группами (потоками)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в каждом кабинете размещен рециркулятор воздуха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маски детям не обязательны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желательно носить с собой бутылочку с водой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 минздрава о вакцинации</a:t>
            </a:r>
            <a:endParaRPr/>
          </a:p>
        </p:txBody>
      </p:sp>
      <p:sp>
        <p:nvSpPr>
          <p:cNvPr id="169" name="Google Shape;169;p25"/>
          <p:cNvSpPr txBox="1">
            <a:spLocks noGrp="1"/>
          </p:cNvSpPr>
          <p:nvPr>
            <p:ph type="body" idx="1"/>
          </p:nvPr>
        </p:nvSpPr>
        <p:spPr>
          <a:xfrm>
            <a:off x="402100" y="1115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п.2 ст. 5 ФЗ от 17.09 1998 №157-ФЗ “Об иммунопрофилактике инфекционных заболеваний” Отсутствие профилактических прививок влечет временный отказ в приеме граждан в образовательные организации в случае возникновения массовых инфекционных заболеваний или при угрозе возникновения эпидемий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000000"/>
                </a:solidFill>
              </a:rPr>
              <a:t>Рекомендован максимальный охват вакцинации против гриппа. В лицее вакцинация будет проходить в первые 2 недели сентября.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Группы (потоки) в 8-х классах</a:t>
            </a:r>
            <a:endParaRPr/>
          </a:p>
        </p:txBody>
      </p:sp>
      <p:sp>
        <p:nvSpPr>
          <p:cNvPr id="175" name="Google Shape;175;p26"/>
          <p:cNvSpPr txBox="1">
            <a:spLocks noGrp="1"/>
          </p:cNvSpPr>
          <p:nvPr>
            <p:ph type="body" idx="1"/>
          </p:nvPr>
        </p:nvSpPr>
        <p:spPr>
          <a:xfrm>
            <a:off x="5040375" y="1152475"/>
            <a:ext cx="3792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алгебра, геометрия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история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право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экономика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информатика</a:t>
            </a:r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76" name="Google Shape;176;p26"/>
          <p:cNvGraphicFramePr/>
          <p:nvPr/>
        </p:nvGraphicFramePr>
        <p:xfrm>
          <a:off x="1480625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{F45414EE-4D8C-48BA-AE72-BFE8FCEC86FD}</a:tableStyleId>
              </a:tblPr>
              <a:tblGrid>
                <a:gridCol w="1708325"/>
                <a:gridCol w="1708325"/>
              </a:tblGrid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chemeClr val="dk1"/>
                          </a:solidFill>
                        </a:rPr>
                        <a:t>Потоки</a:t>
                      </a:r>
                      <a:endParaRPr sz="15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500" b="1">
                          <a:solidFill>
                            <a:schemeClr val="dk1"/>
                          </a:solidFill>
                        </a:rPr>
                        <a:t>8-ые классы</a:t>
                      </a:r>
                      <a:endParaRPr sz="1500" b="1"/>
                    </a:p>
                  </a:txBody>
                  <a:tcPr marL="91425" marR="91425" marT="91425" marB="91425"/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8УМ1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8ИП1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8ЭМ1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8ЭМ2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sz="15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8УМ2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8ИП2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8ЭМ2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40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8ЭМ2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sz="1500"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ИУП 10 классы</a:t>
            </a:r>
            <a:endParaRPr/>
          </a:p>
        </p:txBody>
      </p:sp>
      <p:sp>
        <p:nvSpPr>
          <p:cNvPr id="182" name="Google Shape;182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Направления: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73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Verdana"/>
              <a:buChar char="●"/>
            </a:pPr>
            <a:r>
              <a:rPr lang="ru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Математическое (УМ)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Verdana"/>
              <a:buChar char="●"/>
            </a:pPr>
            <a:r>
              <a:rPr lang="ru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Социально-экономическое (ЭМ)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Verdana"/>
              <a:buChar char="●"/>
            </a:pPr>
            <a:r>
              <a:rPr lang="ru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Историко-правовое (ИП)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Verdana"/>
              <a:buChar char="●"/>
            </a:pPr>
            <a:r>
              <a:rPr lang="ru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Естественно-научное (Ест)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Verdana"/>
              <a:buChar char="●"/>
            </a:pPr>
            <a:r>
              <a:rPr lang="ru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Техническое (Тех)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>
            <a:spLocks noGrp="1"/>
          </p:cNvSpPr>
          <p:nvPr>
            <p:ph type="title"/>
          </p:nvPr>
        </p:nvSpPr>
        <p:spPr>
          <a:xfrm>
            <a:off x="311700" y="318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Группы (потоки) в 10-х классах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88" name="Google Shape;188;p28"/>
          <p:cNvGraphicFramePr/>
          <p:nvPr/>
        </p:nvGraphicFramePr>
        <p:xfrm>
          <a:off x="1124750" y="9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{F45414EE-4D8C-48BA-AE72-BFE8FCEC86FD}</a:tableStyleId>
              </a:tblPr>
              <a:tblGrid>
                <a:gridCol w="2234550"/>
                <a:gridCol w="868300"/>
                <a:gridCol w="1740875"/>
                <a:gridCol w="2395275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Группы</a:t>
                      </a: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Классы</a:t>
                      </a: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Объединения</a:t>
                      </a: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 anchor="ctr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10ИП1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 anchor="ctr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10УМ1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10УТ1</a:t>
                      </a:r>
                      <a:endParaRPr b="1"/>
                    </a:p>
                  </a:txBody>
                  <a:tcPr marL="91425" marR="91425" marT="91425" marB="91425" anchor="ctr"/>
                </a:tc>
                <a:tc rowSpan="7"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" b="1"/>
                        <a:t>математика</a:t>
                      </a:r>
                      <a:endParaRPr b="1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" b="1"/>
                        <a:t>история</a:t>
                      </a:r>
                      <a:endParaRPr b="1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ru" b="1"/>
                        <a:t>обществознание</a:t>
                      </a:r>
                      <a:endParaRPr b="1"/>
                    </a:p>
                  </a:txBody>
                  <a:tcPr marL="91425" marR="91425" marT="91425" marB="91425" anchor="ctr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10Тех1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10ЭМ1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10ЕЭМ1</a:t>
                      </a:r>
                      <a:endParaRPr b="1"/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10Ест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0000FF"/>
                          </a:solidFill>
                        </a:rPr>
                        <a:t>а, б</a:t>
                      </a:r>
                      <a:endParaRPr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10ИП2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10УМ2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10УТ2</a:t>
                      </a:r>
                      <a:endParaRPr b="1"/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10Тех2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10ЭМ2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>
                          <a:solidFill>
                            <a:srgbClr val="38761D"/>
                          </a:solidFill>
                        </a:rPr>
                        <a:t>в, г</a:t>
                      </a:r>
                      <a:endParaRPr b="1">
                        <a:solidFill>
                          <a:srgbClr val="38761D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Посещение лицея родителями</a:t>
            </a:r>
            <a:endParaRPr/>
          </a:p>
        </p:txBody>
      </p:sp>
      <p:sp>
        <p:nvSpPr>
          <p:cNvPr id="248" name="Google Shape;248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В целях минимизации рисков распространения новой коронавирусной инфекции министерство образования Кировской области рекомендует проводить родительские собрания в дистанционной форме.</a:t>
            </a:r>
            <a:endParaRPr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Нахождение родителей в образовательных организациях ограничено.</a:t>
            </a:r>
            <a:endParaRPr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Родитель посещает ОО по предварительному согласованию с администрацией или классным руководителем.</a:t>
            </a:r>
            <a:endParaRPr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ru">
                <a:solidFill>
                  <a:srgbClr val="000000"/>
                </a:solidFill>
              </a:rPr>
              <a:t>Во время посещения родителем ОО обеспечивается соблюдение мер санитарно-эпидемиологической безопасности (термометрия на входе, обработка рук антисептиком, использование маски и перчаток, социальная дистанция).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0000"/>
                </a:solidFill>
              </a:rPr>
              <a:t>Горячая линия</a:t>
            </a:r>
            <a:endParaRPr/>
          </a:p>
        </p:txBody>
      </p:sp>
      <p:sp>
        <p:nvSpPr>
          <p:cNvPr id="242" name="Google Shape;242;p37"/>
          <p:cNvSpPr txBox="1">
            <a:spLocks noGrp="1"/>
          </p:cNvSpPr>
          <p:nvPr>
            <p:ph type="body" idx="1"/>
          </p:nvPr>
        </p:nvSpPr>
        <p:spPr>
          <a:xfrm>
            <a:off x="516850" y="1152475"/>
            <a:ext cx="8315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dk1"/>
                </a:solidFill>
              </a:rPr>
              <a:t>9-11классы: 64-16-70 с 9.00 до 16.00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dk1"/>
                </a:solidFill>
              </a:rPr>
              <a:t>5-8 классы: 65-10-66 с 9.00 до 16.00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chemeClr val="dk1"/>
                </a:solidFill>
              </a:rPr>
              <a:t>электронная почта </a:t>
            </a:r>
            <a:r>
              <a:rPr lang="ru" sz="3000" u="sng">
                <a:solidFill>
                  <a:schemeClr val="hlink"/>
                </a:solidFill>
                <a:hlinkClick r:id="rId3"/>
              </a:rPr>
              <a:t>kirovlel@yandex.ru</a:t>
            </a:r>
            <a:r>
              <a:rPr lang="ru" sz="3000">
                <a:solidFill>
                  <a:schemeClr val="dk1"/>
                </a:solidFill>
              </a:rPr>
              <a:t> </a:t>
            </a:r>
            <a:endParaRPr sz="3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900" b="1"/>
              <a:t>На сайте </a:t>
            </a:r>
            <a:r>
              <a:rPr lang="ru" sz="1900" b="1" u="sng"/>
              <a:t>kirovlel.ru</a:t>
            </a:r>
            <a:r>
              <a:rPr lang="ru" sz="1900" b="1"/>
              <a:t> будут размещены памятки для родителей и детей по организации учебного процесса в 2020-2021 учебном году</a:t>
            </a:r>
            <a:endParaRPr sz="19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5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Федеральный закон “О внесении изменений в отдельные законодательные акты РФ по вопросу охраны здоровья граждан от последствий потребления никотиносодержащей продукции” (принят Государственной Думой 22 июля 2020г)</a:t>
            </a:r>
            <a:endParaRPr sz="2200"/>
          </a:p>
        </p:txBody>
      </p:sp>
      <p:sp>
        <p:nvSpPr>
          <p:cNvPr id="254" name="Google Shape;254;p39"/>
          <p:cNvSpPr txBox="1">
            <a:spLocks noGrp="1"/>
          </p:cNvSpPr>
          <p:nvPr>
            <p:ph type="body" idx="1"/>
          </p:nvPr>
        </p:nvSpPr>
        <p:spPr>
          <a:xfrm>
            <a:off x="311700" y="1945025"/>
            <a:ext cx="8520600" cy="26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</a:t>
            </a:r>
            <a:r>
              <a:rPr lang="ru">
                <a:solidFill>
                  <a:srgbClr val="000000"/>
                </a:solidFill>
              </a:rPr>
              <a:t>татья 20. Запрет продажи табачной продукции или никотиносодержащей продукции, кальянов и устройств для потребления никотиносодержащей продукции несовершеннолетним и несовершеннолетними, запрет потребления табака или потребления никотиносодержащей продукции несовершеннолетними, запрет вовлечения детей в процесс потребления табака или потребления никотиносодержащей продукции.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57625" y="238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Организация учебного процесса в 2020-2021 уч.г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1090275" y="857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{F45414EE-4D8C-48BA-AE72-BFE8FCEC86FD}</a:tableStyleId>
              </a:tblPr>
              <a:tblGrid>
                <a:gridCol w="1322300"/>
                <a:gridCol w="2791875"/>
                <a:gridCol w="3124825"/>
              </a:tblGrid>
              <a:tr h="448475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1">
                          <a:solidFill>
                            <a:schemeClr val="dk2"/>
                          </a:solidFill>
                        </a:rPr>
                        <a:t>ПОНЕДЕЛЬНИК - ПЯТНИЦА</a:t>
                      </a:r>
                      <a:endParaRPr sz="1500" b="1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500" b="1">
                          <a:solidFill>
                            <a:schemeClr val="dk2"/>
                          </a:solidFill>
                        </a:rPr>
                        <a:t>параллель: </a:t>
                      </a:r>
                      <a:r>
                        <a:rPr lang="ru" sz="1500" b="1" u="sng">
                          <a:solidFill>
                            <a:srgbClr val="FF0000"/>
                          </a:solidFill>
                        </a:rPr>
                        <a:t>5, 7, 10</a:t>
                      </a:r>
                      <a:endParaRPr sz="15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500" b="1" u="sng">
                          <a:solidFill>
                            <a:srgbClr val="0000FF"/>
                          </a:solidFill>
                        </a:rPr>
                        <a:t>6, 8, 9, 11</a:t>
                      </a:r>
                      <a:endParaRPr sz="1500"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8.00 - 8.45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8.30 - 9.15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2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8.55 - 9.40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9.25 - 10.10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3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9.50 - 10.35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10.20 - 11.05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4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10.55 - 11.40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11.25 - 12.10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99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5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12.00 - 12.45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12.30 - 13.15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6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13.05 - 13.50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13.35 - 14.20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7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14.00 - 14.45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14.30 - 15.15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00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8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14.55 - 15.40 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15.25 - 16.10</a:t>
                      </a:r>
                      <a:endParaRPr b="1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65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Суббота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839475"/>
            <a:ext cx="8520600" cy="4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Занятия будут проходить в дистанционном формате</a:t>
            </a:r>
            <a:endParaRPr sz="2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2433525" y="1699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{F45414EE-4D8C-48BA-AE72-BFE8FCEC86FD}</a:tableStyleId>
              </a:tblPr>
              <a:tblGrid>
                <a:gridCol w="1322300"/>
                <a:gridCol w="2791875"/>
              </a:tblGrid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8.00 - 8.30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2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8.45 - 9.15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3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9.30 - 10.00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4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10.15 - 10.45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5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11.00 - 11.30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6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11.45 - 12.15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3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7 урок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12.30 - 13.00</a:t>
                      </a:r>
                      <a:endParaRPr b="1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Электронный и онлайн урок</a:t>
            </a:r>
            <a:endParaRPr/>
          </a:p>
        </p:txBody>
      </p:sp>
      <p:graphicFrame>
        <p:nvGraphicFramePr>
          <p:cNvPr id="74" name="Google Shape;74;p16"/>
          <p:cNvGraphicFramePr/>
          <p:nvPr/>
        </p:nvGraphicFramePr>
        <p:xfrm>
          <a:off x="841125" y="1231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{F45414EE-4D8C-48BA-AE72-BFE8FCEC86FD}</a:tableStyleId>
              </a:tblPr>
              <a:tblGrid>
                <a:gridCol w="4001325"/>
                <a:gridCol w="3863575"/>
              </a:tblGrid>
              <a:tr h="698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/>
                        <a:t>Электронный урок</a:t>
                      </a:r>
                      <a:endParaRPr sz="2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/>
                        <a:t>Онлайн урок</a:t>
                      </a:r>
                      <a:endParaRPr sz="2000"/>
                    </a:p>
                  </a:txBody>
                  <a:tcPr marL="91425" marR="91425" marT="91425" marB="91425" anchor="ctr"/>
                </a:tc>
              </a:tr>
              <a:tr h="666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/>
                        <a:t>Образовательные платформы: МЭШ, РЭШ, «Медиатека «Просвещения», Учи.ру, ЯКласс, eFront</a:t>
                      </a:r>
                      <a:endParaRPr sz="17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/>
                        <a:t>Конференции в ZOOM</a:t>
                      </a:r>
                      <a:endParaRPr sz="1700"/>
                    </a:p>
                  </a:txBody>
                  <a:tcPr marL="91425" marR="91425" marT="91425" marB="91425"/>
                </a:tc>
              </a:tr>
              <a:tr h="1136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/>
                        <a:t>Получение заданий через электронный журнал.</a:t>
                      </a:r>
                      <a:endParaRPr sz="17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0300" y="3228775"/>
            <a:ext cx="349567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Электронный и онлайн урок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9675" y="1427700"/>
            <a:ext cx="4629150" cy="28765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6102300" y="3145775"/>
            <a:ext cx="2271600" cy="9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Электронный урок</a:t>
            </a:r>
            <a:endParaRPr sz="2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6021925" y="1795400"/>
            <a:ext cx="2271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Онлайн урок</a:t>
            </a:r>
            <a:endParaRPr sz="2200">
              <a:solidFill>
                <a:srgbClr val="0000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Онлайн обучение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ru">
                <a:solidFill>
                  <a:srgbClr val="000000"/>
                </a:solidFill>
              </a:rPr>
              <a:t>Родители обеспечивают рабочее место ученика: компьютер или ноутбук или планшет, вебкамера, микрофон.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0000"/>
                </a:solidFill>
              </a:rPr>
              <a:t>!</a:t>
            </a:r>
            <a:r>
              <a:rPr lang="ru">
                <a:solidFill>
                  <a:srgbClr val="000000"/>
                </a:solidFill>
              </a:rPr>
              <a:t> Использование телефона вредит здоровью вашего ребенка.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ru">
                <a:solidFill>
                  <a:srgbClr val="000000"/>
                </a:solidFill>
              </a:rPr>
              <a:t>Осуществляют контроль за выполнением заданий обучающимися.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261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Организованное питание</a:t>
            </a:r>
            <a:endParaRPr/>
          </a:p>
        </p:txBody>
      </p:sp>
      <p:graphicFrame>
        <p:nvGraphicFramePr>
          <p:cNvPr id="95" name="Google Shape;95;p19"/>
          <p:cNvGraphicFramePr/>
          <p:nvPr/>
        </p:nvGraphicFramePr>
        <p:xfrm>
          <a:off x="952500" y="116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{F45414EE-4D8C-48BA-AE72-BFE8FCEC86FD}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 b="1" u="sng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 корпус</a:t>
                      </a:r>
                      <a:endParaRPr sz="17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/>
                        <a:t>Обед</a:t>
                      </a:r>
                      <a:endParaRPr sz="15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 b="1" u="sng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 корпус</a:t>
                      </a:r>
                      <a:endParaRPr sz="1700"/>
                    </a:p>
                  </a:txBody>
                  <a:tcPr marL="91425" marR="91425" marT="91425" marB="91425" anchor="ctr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10-е классы</a:t>
                      </a:r>
                      <a:endParaRPr sz="17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solidFill>
                            <a:srgbClr val="C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10.35 (после 3 урока) </a:t>
                      </a:r>
                      <a:endParaRPr sz="15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5-е классы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11-е классы</a:t>
                      </a:r>
                      <a:endParaRPr sz="17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11.05 (после 3 урока) </a:t>
                      </a:r>
                      <a:endParaRPr sz="15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6-е классы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/>
                        <a:t>---</a:t>
                      </a:r>
                      <a:endParaRPr sz="17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solidFill>
                            <a:srgbClr val="C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11.40 (после 4 урока) </a:t>
                      </a:r>
                      <a:endParaRPr sz="15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7-е классы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9-е классы</a:t>
                      </a:r>
                      <a:endParaRPr sz="17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12.10 (после 4 урока) </a:t>
                      </a:r>
                      <a:endParaRPr sz="15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8-е классы</a:t>
                      </a:r>
                      <a:endParaRPr sz="17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92075" y="3824550"/>
            <a:ext cx="85206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ru" sz="25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  <a:r>
              <a:rPr lang="ru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Будут назначены дежурные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307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Вход в лицей (1 корпус)</a:t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111837" y="1472810"/>
            <a:ext cx="636400" cy="8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783875" y="1746087"/>
            <a:ext cx="362150" cy="4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63413" y="1546850"/>
            <a:ext cx="972925" cy="118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89600" y="3186850"/>
            <a:ext cx="972925" cy="118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6800" y="3398675"/>
            <a:ext cx="1695450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5463863" y="3555588"/>
            <a:ext cx="1695450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111837" y="2424935"/>
            <a:ext cx="636400" cy="8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908687" y="3571010"/>
            <a:ext cx="636400" cy="8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7908687" y="4567398"/>
            <a:ext cx="636400" cy="8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8476250" y="3912925"/>
            <a:ext cx="362150" cy="4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5719488" y="4473688"/>
            <a:ext cx="1695450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91450" y="3978400"/>
            <a:ext cx="29515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6550" y="2903375"/>
            <a:ext cx="27164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73050" y="3069825"/>
            <a:ext cx="2785375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flipH="1">
            <a:off x="2109327" y="1653900"/>
            <a:ext cx="305032" cy="97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flipH="1">
            <a:off x="4724290" y="3293900"/>
            <a:ext cx="305032" cy="97086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/>
        </p:nvSpPr>
        <p:spPr>
          <a:xfrm>
            <a:off x="1836125" y="980588"/>
            <a:ext cx="1612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/>
              <a:t>левый вход</a:t>
            </a:r>
            <a:endParaRPr sz="1500" b="1"/>
          </a:p>
        </p:txBody>
      </p:sp>
      <p:sp>
        <p:nvSpPr>
          <p:cNvPr id="119" name="Google Shape;119;p20"/>
          <p:cNvSpPr txBox="1"/>
          <p:nvPr/>
        </p:nvSpPr>
        <p:spPr>
          <a:xfrm>
            <a:off x="3198675" y="4371788"/>
            <a:ext cx="1612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/>
              <a:t>центральный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/>
              <a:t>вход</a:t>
            </a:r>
            <a:endParaRPr sz="15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311700" y="307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Вход в лицей (2 корпус)</a:t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1450" y="4637375"/>
            <a:ext cx="2771775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2200" y="4637375"/>
            <a:ext cx="2771775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2275" y="4524275"/>
            <a:ext cx="362150" cy="4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3875" y="4524275"/>
            <a:ext cx="362150" cy="49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39363" y="2767675"/>
            <a:ext cx="972925" cy="118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90450" y="2767675"/>
            <a:ext cx="972925" cy="118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59400" y="2791425"/>
            <a:ext cx="1695450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59400" y="3700550"/>
            <a:ext cx="1695450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6289575" y="2791425"/>
            <a:ext cx="1695450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6289575" y="3700550"/>
            <a:ext cx="1695450" cy="12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3325" y="2328863"/>
            <a:ext cx="283845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1700" y="3212650"/>
            <a:ext cx="28384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99575" y="2281900"/>
            <a:ext cx="2847975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982196" y="943930"/>
            <a:ext cx="1425037" cy="1431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259696" y="943930"/>
            <a:ext cx="1425037" cy="1431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56700" y="3186850"/>
            <a:ext cx="3092281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 flipH="1">
            <a:off x="4496790" y="2874725"/>
            <a:ext cx="305032" cy="97086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1"/>
          <p:cNvSpPr txBox="1"/>
          <p:nvPr/>
        </p:nvSpPr>
        <p:spPr>
          <a:xfrm>
            <a:off x="2731650" y="3970900"/>
            <a:ext cx="1612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/>
              <a:t>центральный левый</a:t>
            </a:r>
            <a:endParaRPr sz="1500" b="1"/>
          </a:p>
        </p:txBody>
      </p:sp>
      <p:sp>
        <p:nvSpPr>
          <p:cNvPr id="143" name="Google Shape;143;p21"/>
          <p:cNvSpPr txBox="1"/>
          <p:nvPr/>
        </p:nvSpPr>
        <p:spPr>
          <a:xfrm>
            <a:off x="4870813" y="4008650"/>
            <a:ext cx="1612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/>
              <a:t>центральный правый</a:t>
            </a:r>
            <a:endParaRPr sz="1500" b="1"/>
          </a:p>
        </p:txBody>
      </p:sp>
      <p:sp>
        <p:nvSpPr>
          <p:cNvPr id="144" name="Google Shape;144;p21"/>
          <p:cNvSpPr txBox="1"/>
          <p:nvPr/>
        </p:nvSpPr>
        <p:spPr>
          <a:xfrm>
            <a:off x="2407225" y="1119025"/>
            <a:ext cx="10842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левый гардероб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5 А,Б,В,Г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6 А, Б</a:t>
            </a:r>
            <a:endParaRPr b="1"/>
          </a:p>
        </p:txBody>
      </p:sp>
      <p:sp>
        <p:nvSpPr>
          <p:cNvPr id="145" name="Google Shape;145;p21"/>
          <p:cNvSpPr txBox="1"/>
          <p:nvPr/>
        </p:nvSpPr>
        <p:spPr>
          <a:xfrm>
            <a:off x="7604400" y="975988"/>
            <a:ext cx="1227900" cy="12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правый гардероб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6 В, Г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7 А, Б, В, Г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8 А, Б, В, Г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Экран (16:9)</PresentationFormat>
  <Paragraphs>187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Roboto</vt:lpstr>
      <vt:lpstr>Verdana</vt:lpstr>
      <vt:lpstr>Simple Light</vt:lpstr>
      <vt:lpstr>Родительское собрание</vt:lpstr>
      <vt:lpstr>Организация учебного процесса в 2020-2021 уч.г </vt:lpstr>
      <vt:lpstr>Суббота </vt:lpstr>
      <vt:lpstr>Электронный и онлайн урок</vt:lpstr>
      <vt:lpstr>Электронный и онлайн урок</vt:lpstr>
      <vt:lpstr>Онлайн обучение</vt:lpstr>
      <vt:lpstr>Организованное питание</vt:lpstr>
      <vt:lpstr>Вход в лицей (1 корпус)</vt:lpstr>
      <vt:lpstr>Вход в лицей (2 корпус)</vt:lpstr>
      <vt:lpstr>Признаки заболевания</vt:lpstr>
      <vt:lpstr>Пропуск учебных дней</vt:lpstr>
      <vt:lpstr>Особенности учебного процесса</vt:lpstr>
      <vt:lpstr>От минздрава о вакцинации</vt:lpstr>
      <vt:lpstr>Группы (потоки) в 8-х классах</vt:lpstr>
      <vt:lpstr>ИУП 10 классы</vt:lpstr>
      <vt:lpstr>Группы (потоки) в 10-х классах </vt:lpstr>
      <vt:lpstr>Посещение лицея родителями</vt:lpstr>
      <vt:lpstr>Горячая линия</vt:lpstr>
      <vt:lpstr>Федеральный закон “О внесении изменений в отдельные законодательные акты РФ по вопросу охраны здоровья граждан от последствий потребления никотиносодержащей продукции” (принят Государственной Думой 22 июля 2020г)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Булатова Анна Васильевна</dc:creator>
  <cp:lastModifiedBy> Булатова Анна Васильевна</cp:lastModifiedBy>
  <cp:revision>1</cp:revision>
  <dcterms:modified xsi:type="dcterms:W3CDTF">2020-09-01T10:30:08Z</dcterms:modified>
</cp:coreProperties>
</file>